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400" r:id="rId3"/>
    <p:sldId id="261" r:id="rId4"/>
    <p:sldId id="388" r:id="rId5"/>
    <p:sldId id="421" r:id="rId6"/>
    <p:sldId id="403" r:id="rId7"/>
    <p:sldId id="404" r:id="rId8"/>
    <p:sldId id="405" r:id="rId9"/>
    <p:sldId id="430" r:id="rId10"/>
    <p:sldId id="435" r:id="rId11"/>
    <p:sldId id="436" r:id="rId12"/>
    <p:sldId id="422" r:id="rId13"/>
    <p:sldId id="437"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 Margaret - RD, Washington, DC" initials="BM-RWD" lastIdx="8" clrIdx="0">
    <p:extLst>
      <p:ext uri="{19B8F6BF-5375-455C-9EA6-DF929625EA0E}">
        <p15:presenceInfo xmlns:p15="http://schemas.microsoft.com/office/powerpoint/2012/main" userId="Bau, Margaret - RD, Washington, D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434" autoAdjust="0"/>
  </p:normalViewPr>
  <p:slideViewPr>
    <p:cSldViewPr snapToGrid="0" snapToObjects="1">
      <p:cViewPr varScale="1">
        <p:scale>
          <a:sx n="59" d="100"/>
          <a:sy n="59" d="100"/>
        </p:scale>
        <p:origin x="9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4D3E119-05E9-478B-BF0C-1356EBEAFDE3}" type="datetimeFigureOut">
              <a:rPr lang="en-US" smtClean="0"/>
              <a:t>12/6/2019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369043E-D015-4897-BB5D-69C557A84442}" type="slidenum">
              <a:rPr lang="en-US" smtClean="0"/>
              <a:t>‹#›</a:t>
            </a:fld>
            <a:endParaRPr lang="en-US"/>
          </a:p>
        </p:txBody>
      </p:sp>
    </p:spTree>
    <p:extLst>
      <p:ext uri="{BB962C8B-B14F-4D97-AF65-F5344CB8AC3E}">
        <p14:creationId xmlns:p14="http://schemas.microsoft.com/office/powerpoint/2010/main" val="471105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Welcome to What You Need to Know: an introduction for cooperative Board members. I’m Margaret </a:t>
            </a:r>
            <a:r>
              <a:rPr lang="en-US" dirty="0" err="1"/>
              <a:t>Bau</a:t>
            </a:r>
            <a:r>
              <a:rPr lang="en-US" dirty="0"/>
              <a:t> of the U.S. Department of Agriculture, and today we will be talking about the roles and responsibilities of the board members of a worker-owned homecare cooperative. </a:t>
            </a:r>
          </a:p>
        </p:txBody>
      </p:sp>
      <p:sp>
        <p:nvSpPr>
          <p:cNvPr id="4" name="Slide Number Placeholder 3"/>
          <p:cNvSpPr>
            <a:spLocks noGrp="1"/>
          </p:cNvSpPr>
          <p:nvPr>
            <p:ph type="sldNum" sz="quarter" idx="5"/>
          </p:nvPr>
        </p:nvSpPr>
        <p:spPr/>
        <p:txBody>
          <a:bodyPr/>
          <a:lstStyle/>
          <a:p>
            <a:fld id="{2369043E-D015-4897-BB5D-69C557A84442}" type="slidenum">
              <a:rPr lang="en-US" smtClean="0"/>
              <a:t>1</a:t>
            </a:fld>
            <a:endParaRPr lang="en-US"/>
          </a:p>
        </p:txBody>
      </p:sp>
    </p:spTree>
    <p:extLst>
      <p:ext uri="{BB962C8B-B14F-4D97-AF65-F5344CB8AC3E}">
        <p14:creationId xmlns:p14="http://schemas.microsoft.com/office/powerpoint/2010/main" val="2571200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C3F80C-0E5B-4AB2-B0EA-C6CA88EB9E1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F47CA826-5E38-4A30-B81E-573938546CA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a:p>
            <a:endParaRPr lang="en-US" altLang="en-US" dirty="0">
              <a:latin typeface="Arial" panose="020B0604020202020204" pitchFamily="34" charset="0"/>
              <a:ea typeface="ＭＳ Ｐゴシック" panose="020B0600070205080204" pitchFamily="34" charset="-128"/>
            </a:endParaRPr>
          </a:p>
        </p:txBody>
      </p:sp>
      <p:sp>
        <p:nvSpPr>
          <p:cNvPr id="35844" name="Slide Number Placeholder 3">
            <a:extLst>
              <a:ext uri="{FF2B5EF4-FFF2-40B4-BE49-F238E27FC236}">
                <a16:creationId xmlns:a16="http://schemas.microsoft.com/office/drawing/2014/main" id="{7364ED54-2384-440B-986C-3F8794EE578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1F0DB903-21B1-407E-9730-EF2F41AEF946}" type="slidenum">
              <a:rPr lang="en-US" altLang="en-US" smtClean="0">
                <a:ea typeface="ＭＳ Ｐゴシック" panose="020B0600070205080204" pitchFamily="34" charset="-128"/>
              </a:rPr>
              <a:pPr/>
              <a:t>10</a:t>
            </a:fld>
            <a:endParaRPr lang="en-US" altLang="en-US">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277CCAA-14DB-40B9-9A66-D91C76A5C22A}"/>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75DEFDC9-6EBA-44B9-804C-590F989F8178}"/>
              </a:ext>
            </a:extLst>
          </p:cNvPr>
          <p:cNvSpPr>
            <a:spLocks noGrp="1" noChangeArrowheads="1"/>
          </p:cNvSpPr>
          <p:nvPr>
            <p:ph type="body" idx="1"/>
          </p:nvPr>
        </p:nvSpPr>
        <p:spPr>
          <a:noFill/>
        </p:spPr>
        <p:txBody>
          <a:bodyPr/>
          <a:lstStyle/>
          <a:p>
            <a:r>
              <a:rPr lang="en-US" altLang="en-US" dirty="0">
                <a:latin typeface="Arial" panose="020B0604020202020204" pitchFamily="34" charset="0"/>
                <a:ea typeface="ＭＳ Ｐゴシック" panose="020B0600070205080204" pitchFamily="34" charset="-128"/>
              </a:rPr>
              <a:t>What is a conflict of interest?  Avoiding situations that might personally benefit you at the expense of the whole co-op.  For example if your sister runs a small accounting firm, it’s okay to share that information with the board when the co-op is seeking an accountant to perform a third party audit.  Just be sure that you as a board member won’t participate in the vote on whom to select for the co-op’s accountant.</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As co-op members, its only natural that people will have many different relationships with other members.  The Duty of Candor does not forbid all relationships, it only means that every board member has an affirmative duty to discuss any potential conflicts. </a:t>
            </a:r>
          </a:p>
        </p:txBody>
      </p:sp>
      <p:sp>
        <p:nvSpPr>
          <p:cNvPr id="37892" name="Slide Number Placeholder 3">
            <a:extLst>
              <a:ext uri="{FF2B5EF4-FFF2-40B4-BE49-F238E27FC236}">
                <a16:creationId xmlns:a16="http://schemas.microsoft.com/office/drawing/2014/main" id="{6388472E-3982-45BB-8C1E-9098FD76EF0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E3BCE03C-065B-4703-9E04-E865C8307686}" type="slidenum">
              <a:rPr lang="en-US" altLang="en-US" smtClean="0">
                <a:ea typeface="ＭＳ Ｐゴシック" panose="020B0600070205080204" pitchFamily="34" charset="-128"/>
              </a:rPr>
              <a:pPr/>
              <a:t>11</a:t>
            </a:fld>
            <a:endParaRPr lang="en-US" altLang="en-US">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5F2697E0-C63B-476C-8678-20EFF928DC42}"/>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B7C1A290-2BF6-4217-9A79-85E4A7D151FC}"/>
              </a:ext>
            </a:extLst>
          </p:cNvPr>
          <p:cNvSpPr>
            <a:spLocks noGrp="1" noChangeArrowheads="1"/>
          </p:cNvSpPr>
          <p:nvPr>
            <p:ph type="body" idx="1"/>
          </p:nvPr>
        </p:nvSpPr>
        <p:spPr>
          <a:noFill/>
        </p:spPr>
        <p:txBody>
          <a:bodyPr/>
          <a:lstStyle/>
          <a:p>
            <a:r>
              <a:rPr lang="en-US" altLang="en-US" dirty="0">
                <a:latin typeface="Arial" panose="020B0604020202020204" pitchFamily="34" charset="0"/>
              </a:rPr>
              <a:t>“we each see different sides” make that a strength</a:t>
            </a:r>
          </a:p>
          <a:p>
            <a:endParaRPr lang="en-US" altLang="en-US" dirty="0">
              <a:latin typeface="Arial" panose="020B0604020202020204" pitchFamily="34" charset="0"/>
            </a:endParaRPr>
          </a:p>
          <a:p>
            <a:r>
              <a:rPr lang="en-US" altLang="en-US" dirty="0">
                <a:latin typeface="Arial" panose="020B0604020202020204" pitchFamily="34" charset="0"/>
              </a:rPr>
              <a:t>One of the skills board members will learn is how to constructively voice differences of opinion.  It’s a valuable skill to respectfully disagree without being disagreeable.  </a:t>
            </a:r>
            <a:r>
              <a:rPr lang="en-US" altLang="en-US" dirty="0">
                <a:latin typeface="Arial" panose="020B0604020202020204" pitchFamily="34" charset="0"/>
                <a:sym typeface="Wingdings" panose="05000000000000000000" pitchFamily="2" charset="2"/>
              </a:rPr>
              <a:t></a:t>
            </a:r>
            <a:endParaRPr lang="en-US" altLang="en-US"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“Speak with one voice” means that once a vote is cast, everyone on the board will abide by and represent that policy.  But before the vote, that is the time for a robust debate on policy options.  </a:t>
            </a:r>
          </a:p>
        </p:txBody>
      </p:sp>
      <p:sp>
        <p:nvSpPr>
          <p:cNvPr id="40964" name="Slide Number Placeholder 3">
            <a:extLst>
              <a:ext uri="{FF2B5EF4-FFF2-40B4-BE49-F238E27FC236}">
                <a16:creationId xmlns:a16="http://schemas.microsoft.com/office/drawing/2014/main" id="{E09A4B05-9F43-4267-939A-DB899473D741}"/>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F715D8EE-6F63-47EB-B72E-F5AF87F1C781}" type="slidenum">
              <a:rPr lang="en-US" altLang="en-US" smtClean="0"/>
              <a:pPr/>
              <a:t>12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9971685D-6212-4A78-AD8F-654E193BCB21}"/>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248B020-1E06-4D17-AEF2-3A4CA035EEC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sym typeface="Wingdings" panose="05000000000000000000" pitchFamily="2" charset="2"/>
              </a:rPr>
              <a:t>With worker co-oops, employees also have the opportunity to become members, making the circle work even better.</a:t>
            </a:r>
          </a:p>
        </p:txBody>
      </p:sp>
      <p:sp>
        <p:nvSpPr>
          <p:cNvPr id="11268" name="Slide Number Placeholder 3">
            <a:extLst>
              <a:ext uri="{FF2B5EF4-FFF2-40B4-BE49-F238E27FC236}">
                <a16:creationId xmlns:a16="http://schemas.microsoft.com/office/drawing/2014/main" id="{7DE2CE4E-CBBF-496A-820C-1A596E954A9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059BEA23-650B-408E-8EBA-6D4F97AB1D93}" type="slidenum">
              <a:rPr lang="en-US" altLang="en-US" smtClean="0">
                <a:ea typeface="ＭＳ Ｐゴシック" panose="020B0600070205080204" pitchFamily="34" charset="-128"/>
              </a:rPr>
              <a:pPr/>
              <a:t>2</a:t>
            </a:fld>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Co-op Board members face a two-fold challenge: they must balance the needs of the cooperative with the needs of member-owners, and do so in both the short and the long run</a:t>
            </a:r>
          </a:p>
        </p:txBody>
      </p:sp>
      <p:sp>
        <p:nvSpPr>
          <p:cNvPr id="4" name="Slide Number Placeholder 3"/>
          <p:cNvSpPr>
            <a:spLocks noGrp="1"/>
          </p:cNvSpPr>
          <p:nvPr>
            <p:ph type="sldNum" sz="quarter" idx="5"/>
          </p:nvPr>
        </p:nvSpPr>
        <p:spPr/>
        <p:txBody>
          <a:bodyPr/>
          <a:lstStyle/>
          <a:p>
            <a:fld id="{2369043E-D015-4897-BB5D-69C557A84442}" type="slidenum">
              <a:rPr lang="en-US" smtClean="0"/>
              <a:t>3</a:t>
            </a:fld>
            <a:endParaRPr lang="en-US"/>
          </a:p>
        </p:txBody>
      </p:sp>
    </p:spTree>
    <p:extLst>
      <p:ext uri="{BB962C8B-B14F-4D97-AF65-F5344CB8AC3E}">
        <p14:creationId xmlns:p14="http://schemas.microsoft.com/office/powerpoint/2010/main" val="44319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D8168D1-47EC-4B98-88D1-08AB23E3E6DD}"/>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E3D99CEF-153E-463D-9BBD-9624CC06CC28}"/>
              </a:ext>
            </a:extLst>
          </p:cNvPr>
          <p:cNvSpPr>
            <a:spLocks noGrp="1" noChangeArrowheads="1"/>
          </p:cNvSpPr>
          <p:nvPr>
            <p:ph type="body" idx="1"/>
          </p:nvPr>
        </p:nvSpPr>
        <p:spPr>
          <a:noFill/>
        </p:spPr>
        <p:txBody>
          <a:bodyPr/>
          <a:lstStyle/>
          <a:p>
            <a:r>
              <a:rPr lang="en-US" altLang="en-US" dirty="0">
                <a:latin typeface="Arial" panose="020B0604020202020204" pitchFamily="34" charset="0"/>
              </a:rPr>
              <a:t>“Preserve the co-op’s character” – this means that board members are keepers of why you are a co-op.  You may need to communicate those values to new administrative staff or employees who may not understand why you are organized as a co-op.  For example, typical homecare agencies may see labor as a cost to be minimized.  You as a board member may need to remind staff that good wages and benefits are a foundational purpose of the co-op to assure reliable, quality care to clients.</a:t>
            </a:r>
          </a:p>
        </p:txBody>
      </p:sp>
      <p:sp>
        <p:nvSpPr>
          <p:cNvPr id="22532" name="Slide Number Placeholder 3">
            <a:extLst>
              <a:ext uri="{FF2B5EF4-FFF2-40B4-BE49-F238E27FC236}">
                <a16:creationId xmlns:a16="http://schemas.microsoft.com/office/drawing/2014/main" id="{A5D47CC2-7F39-4F2C-B0F8-28C90CD8BC5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CBDB550E-8A91-4DC9-B272-E14694C3E3CF}" type="slidenum">
              <a:rPr lang="en-US" altLang="en-US" smtClean="0">
                <a:ea typeface="ＭＳ Ｐゴシック" panose="020B0600070205080204" pitchFamily="34" charset="-128"/>
              </a:rPr>
              <a:pPr/>
              <a:t>4</a:t>
            </a:fld>
            <a:endParaRPr lang="en-US" altLang="en-US">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6F0A6FD-FB74-4256-8D9D-BA07B4018937}"/>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C3E92B95-DECA-4873-8A8E-E7ADE061FE7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latin typeface="Times New Roman" panose="02020603050405020304" pitchFamily="18" charset="0"/>
                <a:ea typeface="ＭＳ Ｐゴシック" panose="020B0600070205080204" pitchFamily="34" charset="-128"/>
              </a:rPr>
              <a:t>To carry out your fiduciary responsibility to protect the co-op’s assets, directors of the board of any organization </a:t>
            </a:r>
          </a:p>
          <a:p>
            <a:pPr eaLnBrk="1" hangingPunct="1"/>
            <a:r>
              <a:rPr lang="en-US" altLang="en-US" sz="1000" dirty="0">
                <a:latin typeface="Times New Roman" panose="02020603050405020304" pitchFamily="18" charset="0"/>
                <a:ea typeface="ＭＳ Ｐゴシック" panose="020B0600070205080204" pitchFamily="34" charset="-128"/>
              </a:rPr>
              <a:t>must meet three duties:</a:t>
            </a:r>
          </a:p>
          <a:p>
            <a:pPr marL="0" lvl="1">
              <a:spcBef>
                <a:spcPct val="0"/>
              </a:spcBef>
            </a:pPr>
            <a:endParaRPr lang="en-US" altLang="en-US" sz="1000" dirty="0">
              <a:latin typeface="Times New Roman" panose="02020603050405020304" pitchFamily="18" charset="0"/>
              <a:ea typeface="ＭＳ Ｐゴシック" panose="020B0600070205080204" pitchFamily="34" charset="-128"/>
            </a:endParaRPr>
          </a:p>
          <a:p>
            <a:pPr marL="0" lvl="1">
              <a:spcBef>
                <a:spcPct val="0"/>
              </a:spcBef>
            </a:pPr>
            <a:r>
              <a:rPr lang="en-US" altLang="en-US" sz="1000" b="1" dirty="0">
                <a:latin typeface="Times New Roman" panose="02020603050405020304" pitchFamily="18" charset="0"/>
                <a:ea typeface="ＭＳ Ｐゴシック" panose="020B0600070205080204" pitchFamily="34" charset="-128"/>
              </a:rPr>
              <a:t>1) Duty of loyalty:</a:t>
            </a:r>
            <a:endParaRPr lang="en-US" altLang="en-US" sz="1000" dirty="0">
              <a:latin typeface="Times New Roman" panose="02020603050405020304" pitchFamily="18" charset="0"/>
              <a:ea typeface="ＭＳ Ｐゴシック" panose="020B0600070205080204" pitchFamily="34" charset="-128"/>
            </a:endParaRPr>
          </a:p>
          <a:p>
            <a:pPr marL="0" lvl="1">
              <a:spcBef>
                <a:spcPct val="0"/>
              </a:spcBef>
            </a:pPr>
            <a:r>
              <a:rPr lang="en-US" altLang="en-US" sz="1000" b="1" dirty="0">
                <a:latin typeface="Times New Roman" panose="02020603050405020304" pitchFamily="18" charset="0"/>
                <a:ea typeface="ＭＳ Ｐゴシック" panose="020B0600070205080204" pitchFamily="34" charset="-128"/>
              </a:rPr>
              <a:t>2) Duty of care: </a:t>
            </a:r>
            <a:r>
              <a:rPr lang="en-US" altLang="en-US" sz="1000" dirty="0">
                <a:latin typeface="Times New Roman" panose="02020603050405020304" pitchFamily="18" charset="0"/>
                <a:ea typeface="ＭＳ Ｐゴシック" panose="020B0600070205080204" pitchFamily="34" charset="-128"/>
              </a:rPr>
              <a:t>Be competent</a:t>
            </a:r>
          </a:p>
          <a:p>
            <a:pPr eaLnBrk="1" hangingPunct="1">
              <a:buFont typeface="+mj-lt"/>
              <a:buNone/>
            </a:pPr>
            <a:r>
              <a:rPr lang="en-US" altLang="en-US" sz="1000" b="1" dirty="0">
                <a:latin typeface="Times New Roman" panose="02020603050405020304" pitchFamily="18" charset="0"/>
                <a:ea typeface="ＭＳ Ｐゴシック" panose="020B0600070205080204" pitchFamily="34" charset="-128"/>
              </a:rPr>
              <a:t>3) Duty of obedience:</a:t>
            </a:r>
            <a:endParaRPr lang="en-US" altLang="en-US" dirty="0">
              <a:latin typeface="Arial" panose="020B0604020202020204" pitchFamily="34" charset="0"/>
              <a:ea typeface="ＭＳ Ｐゴシック" panose="020B0600070205080204" pitchFamily="34" charset="-128"/>
            </a:endParaRPr>
          </a:p>
        </p:txBody>
      </p:sp>
      <p:sp>
        <p:nvSpPr>
          <p:cNvPr id="25604" name="Slide Number Placeholder 3">
            <a:extLst>
              <a:ext uri="{FF2B5EF4-FFF2-40B4-BE49-F238E27FC236}">
                <a16:creationId xmlns:a16="http://schemas.microsoft.com/office/drawing/2014/main" id="{489DE5F4-D23C-4E4E-B586-D5CB4011EBD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6A313F26-98E8-4C50-BB4E-9C8BF8A75831}" type="slidenum">
              <a:rPr lang="en-US" altLang="en-US" smtClean="0">
                <a:ea typeface="ＭＳ Ｐゴシック" panose="020B0600070205080204" pitchFamily="34" charset="-128"/>
              </a:rPr>
              <a:pPr/>
              <a:t>5</a:t>
            </a:fld>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C7DF2552-933E-0748-97DD-502D036AC67B}"/>
              </a:ext>
            </a:extLst>
          </p:cNvPr>
          <p:cNvSpPr>
            <a:spLocks noGrp="1" noRot="1" noChangeAspect="1" noTextEdit="1"/>
          </p:cNvSpPr>
          <p:nvPr>
            <p:ph type="sldImg"/>
          </p:nvPr>
        </p:nvSpPr>
        <p:spPr>
          <a:ln/>
        </p:spPr>
      </p:sp>
      <p:sp>
        <p:nvSpPr>
          <p:cNvPr id="58370" name="Notes Placeholder 2">
            <a:extLst>
              <a:ext uri="{FF2B5EF4-FFF2-40B4-BE49-F238E27FC236}">
                <a16:creationId xmlns:a16="http://schemas.microsoft.com/office/drawing/2014/main" id="{E537B334-E651-2349-B80F-14C87A0D4E1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defTabSz="471145">
              <a:spcBef>
                <a:spcPct val="0"/>
              </a:spcBef>
            </a:pPr>
            <a:r>
              <a:rPr lang="en-US" altLang="en-US" sz="1000" dirty="0">
                <a:latin typeface="Times New Roman" panose="02020603050405020304" pitchFamily="18" charset="0"/>
                <a:ea typeface="ＭＳ Ｐゴシック" panose="020B0600070205080204" pitchFamily="34" charset="-128"/>
              </a:rPr>
              <a:t>Don’t represent special interests of one group or yourself over membership as a whole, disclose conflicts of interest, maintain confidentiality, have an open mind, Check your personal agenda at the door. I</a:t>
            </a:r>
            <a:r>
              <a:rPr lang="en-US" altLang="en-US" sz="1000" i="1" dirty="0">
                <a:latin typeface="Times New Roman" panose="02020603050405020304" pitchFamily="18" charset="0"/>
                <a:ea typeface="ＭＳ Ｐゴシック" panose="020B0600070205080204" pitchFamily="34" charset="-128"/>
              </a:rPr>
              <a:t>s our process and my personal contribution to that process in line with the best path for the co-op?</a:t>
            </a:r>
          </a:p>
          <a:p>
            <a:pPr marL="0" lvl="1" defTabSz="471145">
              <a:spcBef>
                <a:spcPct val="0"/>
              </a:spcBef>
            </a:pPr>
            <a:r>
              <a:rPr lang="en-US" altLang="en-US" sz="1000" dirty="0">
                <a:latin typeface="Times New Roman" panose="02020603050405020304" pitchFamily="18" charset="0"/>
                <a:ea typeface="ＭＳ Ｐゴシック" panose="020B0600070205080204" pitchFamily="34" charset="-128"/>
              </a:rPr>
              <a:t>.(All to all relationship: all of the board members represent all of the members) ACT IN GOOD FAITH. </a:t>
            </a:r>
          </a:p>
          <a:p>
            <a:pPr defTabSz="471145"/>
            <a:endParaRPr lang="en-US" altLang="en-US" dirty="0">
              <a:latin typeface="Arial" panose="020B0604020202020204" pitchFamily="34" charset="0"/>
              <a:ea typeface="ＭＳ Ｐゴシック" panose="020B0600070205080204" pitchFamily="34" charset="-128"/>
            </a:endParaRPr>
          </a:p>
        </p:txBody>
      </p:sp>
      <p:sp>
        <p:nvSpPr>
          <p:cNvPr id="58371" name="Slide Number Placeholder 3">
            <a:extLst>
              <a:ext uri="{FF2B5EF4-FFF2-40B4-BE49-F238E27FC236}">
                <a16:creationId xmlns:a16="http://schemas.microsoft.com/office/drawing/2014/main" id="{55FA00D8-173E-BD48-A7DE-38333500E2B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65610" indent="-294465">
              <a:defRPr>
                <a:solidFill>
                  <a:schemeClr val="tx1"/>
                </a:solidFill>
                <a:latin typeface="Arial" panose="020B0604020202020204" pitchFamily="34" charset="0"/>
                <a:ea typeface="ＭＳ Ｐゴシック" panose="020B0600070205080204" pitchFamily="34" charset="-128"/>
              </a:defRPr>
            </a:lvl2pPr>
            <a:lvl3pPr marL="1177862" indent="-235572">
              <a:defRPr>
                <a:solidFill>
                  <a:schemeClr val="tx1"/>
                </a:solidFill>
                <a:latin typeface="Arial" panose="020B0604020202020204" pitchFamily="34" charset="0"/>
                <a:ea typeface="ＭＳ Ｐゴシック" panose="020B0600070205080204" pitchFamily="34" charset="-128"/>
              </a:defRPr>
            </a:lvl3pPr>
            <a:lvl4pPr marL="1649006" indent="-235572">
              <a:defRPr>
                <a:solidFill>
                  <a:schemeClr val="tx1"/>
                </a:solidFill>
                <a:latin typeface="Arial" panose="020B0604020202020204" pitchFamily="34" charset="0"/>
                <a:ea typeface="ＭＳ Ｐゴシック" panose="020B0600070205080204" pitchFamily="34" charset="-128"/>
              </a:defRPr>
            </a:lvl4pPr>
            <a:lvl5pPr marL="2120151" indent="-235572">
              <a:defRPr>
                <a:solidFill>
                  <a:schemeClr val="tx1"/>
                </a:solidFill>
                <a:latin typeface="Arial" panose="020B0604020202020204" pitchFamily="34" charset="0"/>
                <a:ea typeface="ＭＳ Ｐゴシック" panose="020B0600070205080204" pitchFamily="34" charset="-128"/>
              </a:defRPr>
            </a:lvl5pPr>
            <a:lvl6pPr marL="2591295" indent="-2355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62440" indent="-2355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33585" indent="-2355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4004729" indent="-2355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845F8E0-3728-E04F-B36F-E593B71502E3}" type="slidenum">
              <a:rPr lang="en-US" altLang="en-US" smtClean="0"/>
              <a:pPr/>
              <a:t>6</a:t>
            </a:fld>
            <a:endParaRPr lang="en-US" altLang="en-US"/>
          </a:p>
        </p:txBody>
      </p:sp>
    </p:spTree>
    <p:extLst>
      <p:ext uri="{BB962C8B-B14F-4D97-AF65-F5344CB8AC3E}">
        <p14:creationId xmlns:p14="http://schemas.microsoft.com/office/powerpoint/2010/main" val="1755527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FFF9967-DDCB-4B4C-B316-C216BCF3762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F9542864-091A-4D07-84C4-8175421C341B}"/>
              </a:ext>
            </a:extLst>
          </p:cNvPr>
          <p:cNvSpPr>
            <a:spLocks noGrp="1" noChangeArrowheads="1"/>
          </p:cNvSpPr>
          <p:nvPr>
            <p:ph type="body" idx="1"/>
          </p:nvPr>
        </p:nvSpPr>
        <p:spPr>
          <a:noFill/>
        </p:spPr>
        <p:txBody>
          <a:bodyPr/>
          <a:lstStyle/>
          <a:p>
            <a:pPr eaLnBrk="1" hangingPunct="1"/>
            <a:r>
              <a:rPr lang="en-US" altLang="en-US" dirty="0">
                <a:latin typeface="Arial" panose="020B0604020202020204" pitchFamily="34" charset="0"/>
                <a:ea typeface="ＭＳ Ｐゴシック" panose="020B0600070205080204" pitchFamily="34" charset="-128"/>
              </a:rPr>
              <a:t>A director has the right to rely on:</a:t>
            </a:r>
          </a:p>
          <a:p>
            <a:pPr lvl="1" eaLnBrk="1" hangingPunct="1"/>
            <a:r>
              <a:rPr lang="en-US" altLang="en-US" dirty="0">
                <a:latin typeface="Arial" panose="020B0604020202020204" pitchFamily="34" charset="0"/>
                <a:ea typeface="ＭＳ Ｐゴシック" panose="020B0600070205080204" pitchFamily="34" charset="-128"/>
              </a:rPr>
              <a:t>Advice of legal counsel and public accountants</a:t>
            </a:r>
          </a:p>
          <a:p>
            <a:pPr lvl="1" eaLnBrk="1" hangingPunct="1"/>
            <a:r>
              <a:rPr lang="en-US" altLang="en-US" dirty="0">
                <a:latin typeface="Arial" panose="020B0604020202020204" pitchFamily="34" charset="0"/>
                <a:ea typeface="ＭＳ Ｐゴシック" panose="020B0600070205080204" pitchFamily="34" charset="-128"/>
              </a:rPr>
              <a:t>Officers, employees, and committees</a:t>
            </a:r>
          </a:p>
          <a:p>
            <a:pPr lvl="1" eaLnBrk="1" hangingPunct="1"/>
            <a:r>
              <a:rPr lang="en-US" altLang="en-US" dirty="0">
                <a:latin typeface="Arial" panose="020B0604020202020204" pitchFamily="34" charset="0"/>
                <a:ea typeface="ＭＳ Ｐゴシック" panose="020B0600070205080204" pitchFamily="34" charset="-128"/>
              </a:rPr>
              <a:t>Expert advisors</a:t>
            </a:r>
          </a:p>
          <a:p>
            <a:pPr lvl="1" eaLnBrk="1" hangingPunct="1"/>
            <a:endParaRPr lang="en-US" altLang="en-US" dirty="0">
              <a:latin typeface="Arial" panose="020B0604020202020204" pitchFamily="34" charset="0"/>
              <a:ea typeface="ＭＳ Ｐゴシック" panose="020B0600070205080204" pitchFamily="34" charset="-128"/>
            </a:endParaRPr>
          </a:p>
          <a:p>
            <a:pPr lvl="0" eaLnBrk="1" hangingPunct="1"/>
            <a:r>
              <a:rPr lang="en-US" altLang="en-US" dirty="0">
                <a:latin typeface="Arial" panose="020B0604020202020204" pitchFamily="34" charset="0"/>
                <a:ea typeface="ＭＳ Ｐゴシック" panose="020B0600070205080204" pitchFamily="34" charset="-128"/>
              </a:rPr>
              <a:t>"ordinarily prudent person" means you don't need to be a superhero or an expert.  You just need to be alert and ask good </a:t>
            </a:r>
            <a:r>
              <a:rPr lang="en-US" altLang="en-US" dirty="0" err="1">
                <a:latin typeface="Arial" panose="020B0604020202020204" pitchFamily="34" charset="0"/>
                <a:ea typeface="ＭＳ Ｐゴシック" panose="020B0600070205080204" pitchFamily="34" charset="-128"/>
              </a:rPr>
              <a:t>quesitions</a:t>
            </a:r>
            <a:r>
              <a:rPr lang="en-US" altLang="en-US" dirty="0">
                <a:latin typeface="Arial" panose="020B0604020202020204" pitchFamily="34" charset="0"/>
                <a:ea typeface="ＭＳ Ｐゴシック" panose="020B0600070205080204" pitchFamily="34" charset="-128"/>
              </a:rPr>
              <a:t> - a similar level of alertness you would use when caring for small children or managing your household (or if you can think of a better analogy)</a:t>
            </a:r>
          </a:p>
          <a:p>
            <a:pPr lvl="0" eaLnBrk="1" hangingPunct="1"/>
            <a:endParaRPr lang="en-US" altLang="en-US" dirty="0">
              <a:latin typeface="Arial" panose="020B0604020202020204" pitchFamily="34" charset="0"/>
              <a:ea typeface="ＭＳ Ｐゴシック" panose="020B0600070205080204" pitchFamily="34" charset="-128"/>
            </a:endParaRPr>
          </a:p>
          <a:p>
            <a:pPr lvl="1" eaLnBrk="1" hangingPunct="1">
              <a:spcBef>
                <a:spcPct val="0"/>
              </a:spcBef>
            </a:pPr>
            <a:endParaRPr lang="en-US" altLang="en-US" sz="1000" i="1" dirty="0">
              <a:latin typeface="Times New Roman" panose="02020603050405020304" pitchFamily="18" charset="0"/>
              <a:ea typeface="ＭＳ Ｐゴシック" panose="020B0600070205080204" pitchFamily="34" charset="-128"/>
            </a:endParaRPr>
          </a:p>
          <a:p>
            <a:pPr lvl="1" eaLnBrk="1" hangingPunct="1">
              <a:spcBef>
                <a:spcPct val="0"/>
              </a:spcBef>
            </a:pPr>
            <a:r>
              <a:rPr lang="en-US" altLang="en-US" sz="1000" i="1" dirty="0">
                <a:latin typeface="Times New Roman" panose="02020603050405020304" pitchFamily="18" charset="0"/>
                <a:ea typeface="ＭＳ Ｐゴシック" panose="020B0600070205080204" pitchFamily="34" charset="-128"/>
              </a:rPr>
              <a:t>You will not get into trouble for making the “wrong” decision</a:t>
            </a:r>
            <a:r>
              <a:rPr lang="en-US" altLang="en-US" sz="1000" dirty="0">
                <a:latin typeface="Times New Roman" panose="02020603050405020304" pitchFamily="18" charset="0"/>
                <a:ea typeface="ＭＳ Ｐゴシック" panose="020B0600070205080204" pitchFamily="34" charset="-128"/>
              </a:rPr>
              <a:t>, but you could get into trouble for careless, uninformed, or conflicted decisions.</a:t>
            </a:r>
          </a:p>
          <a:p>
            <a:endParaRPr lang="en-US" altLang="en-US" dirty="0">
              <a:latin typeface="Arial" panose="020B0604020202020204" pitchFamily="34" charset="0"/>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B580CAEF-987C-43F2-8485-EC3F6B8D1A4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ACD68B8C-8174-4144-9785-12A516ACB367}" type="slidenum">
              <a:rPr lang="en-US" altLang="en-US" smtClean="0">
                <a:ea typeface="ＭＳ Ｐゴシック" panose="020B0600070205080204" pitchFamily="34" charset="-128"/>
              </a:rPr>
              <a:pPr/>
              <a:t>7</a:t>
            </a:fld>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B0947A2-96D4-41FD-A9E9-B98B68AB46C1}"/>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853FBEAE-BA1D-47FE-B72F-D8866233A54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t>
            </a:r>
          </a:p>
          <a:p>
            <a:endParaRPr lang="en-US" altLang="en-US">
              <a:latin typeface="Arial" panose="020B0604020202020204" pitchFamily="34" charset="0"/>
              <a:ea typeface="ＭＳ Ｐゴシック" panose="020B0600070205080204" pitchFamily="34" charset="-128"/>
            </a:endParaRPr>
          </a:p>
        </p:txBody>
      </p:sp>
      <p:sp>
        <p:nvSpPr>
          <p:cNvPr id="31748" name="Slide Number Placeholder 3">
            <a:extLst>
              <a:ext uri="{FF2B5EF4-FFF2-40B4-BE49-F238E27FC236}">
                <a16:creationId xmlns:a16="http://schemas.microsoft.com/office/drawing/2014/main" id="{86274CD3-321D-496C-B401-3814E16F56D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A5A75351-69C0-4A29-9FF0-7514154E55E9}" type="slidenum">
              <a:rPr lang="en-US" altLang="en-US" smtClean="0">
                <a:ea typeface="ＭＳ Ｐゴシック" panose="020B0600070205080204" pitchFamily="34" charset="-128"/>
              </a:rPr>
              <a:pPr/>
              <a:t>8</a:t>
            </a:fld>
            <a:endParaRPr lang="en-US" altLang="en-US">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45A11F1-1658-4D89-8446-69F60B07CC9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630CE321-A80E-440C-BD36-64CA145192CC}"/>
              </a:ext>
            </a:extLst>
          </p:cNvPr>
          <p:cNvSpPr>
            <a:spLocks noGrp="1" noChangeArrowheads="1"/>
          </p:cNvSpPr>
          <p:nvPr>
            <p:ph type="body" idx="1"/>
          </p:nvPr>
        </p:nvSpPr>
        <p:spPr>
          <a:noFill/>
        </p:spPr>
        <p:txBody>
          <a:bodyPr/>
          <a:lstStyle/>
          <a:p>
            <a:r>
              <a:rPr lang="en-US" altLang="en-US" dirty="0">
                <a:latin typeface="Arial" panose="020B0604020202020204" pitchFamily="34" charset="0"/>
              </a:rPr>
              <a:t>The first three really have to do with personal protection, personal behavior  and apply to any kind of organization.  But cooperatives are special, in that boards have the responsibility to represent member/owners which gives them some additional duties.. . These others have to do with health of the co-op and come  from Jim </a:t>
            </a:r>
            <a:r>
              <a:rPr lang="en-US" altLang="en-US" dirty="0" err="1">
                <a:latin typeface="Arial" panose="020B0604020202020204" pitchFamily="34" charset="0"/>
              </a:rPr>
              <a:t>Barda</a:t>
            </a:r>
            <a:r>
              <a:rPr lang="en-US" altLang="en-US" dirty="0">
                <a:latin typeface="Arial" panose="020B0604020202020204" pitchFamily="34" charset="0"/>
              </a:rPr>
              <a:t> at USDA</a:t>
            </a:r>
          </a:p>
        </p:txBody>
      </p:sp>
      <p:sp>
        <p:nvSpPr>
          <p:cNvPr id="33796" name="Slide Number Placeholder 3">
            <a:extLst>
              <a:ext uri="{FF2B5EF4-FFF2-40B4-BE49-F238E27FC236}">
                <a16:creationId xmlns:a16="http://schemas.microsoft.com/office/drawing/2014/main" id="{F8F8543E-5C24-49AD-8E7C-567FA8D1CAC6}"/>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fld id="{8FCCDBE6-B9A2-4FDE-8E83-1AD3322B6AFA}"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DED4-C180-E442-B495-8F4F3286A736}"/>
              </a:ext>
            </a:extLst>
          </p:cNvPr>
          <p:cNvSpPr>
            <a:spLocks noGrp="1"/>
          </p:cNvSpPr>
          <p:nvPr>
            <p:ph type="ctrTitle"/>
          </p:nvPr>
        </p:nvSpPr>
        <p:spPr>
          <a:xfrm>
            <a:off x="1524000" y="1410093"/>
            <a:ext cx="9144000" cy="2099869"/>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45561B53-4895-2D4D-BC75-29C748C4FE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DB48AA5C-E656-0349-9002-E3B1352B619C}"/>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832F8A4-2294-1A45-B221-053CB74FE389}"/>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1" name="Picture 10">
            <a:extLst>
              <a:ext uri="{FF2B5EF4-FFF2-40B4-BE49-F238E27FC236}">
                <a16:creationId xmlns:a16="http://schemas.microsoft.com/office/drawing/2014/main" id="{3B0EDE84-0198-874D-B711-1E6B9F800788}"/>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151117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4508E-6645-7A40-8C96-39480389A001}"/>
              </a:ext>
            </a:extLst>
          </p:cNvPr>
          <p:cNvSpPr>
            <a:spLocks noGrp="1"/>
          </p:cNvSpPr>
          <p:nvPr>
            <p:ph type="title"/>
          </p:nvPr>
        </p:nvSpPr>
        <p:spPr>
          <a:xfrm>
            <a:off x="838200" y="1497715"/>
            <a:ext cx="10515600" cy="89067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8958E59-578A-3D47-B420-351E9B745B24}"/>
              </a:ext>
            </a:extLst>
          </p:cNvPr>
          <p:cNvSpPr>
            <a:spLocks noGrp="1"/>
          </p:cNvSpPr>
          <p:nvPr>
            <p:ph idx="1"/>
          </p:nvPr>
        </p:nvSpPr>
        <p:spPr>
          <a:xfrm>
            <a:off x="838200" y="2517733"/>
            <a:ext cx="10515600" cy="3659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7C6D9-60B1-F642-A68F-237068CA3336}"/>
              </a:ext>
            </a:extLst>
          </p:cNvPr>
          <p:cNvSpPr>
            <a:spLocks noGrp="1"/>
          </p:cNvSpPr>
          <p:nvPr>
            <p:ph type="dt" sz="half" idx="10"/>
          </p:nvPr>
        </p:nvSpPr>
        <p:spPr/>
        <p:txBody>
          <a:bodyPr/>
          <a:lstStyle/>
          <a:p>
            <a:fld id="{EA3BD6E7-4F4B-2C41-AB81-5C7213C9AF7D}" type="datetimeFigureOut">
              <a:rPr lang="en-US" smtClean="0"/>
              <a:t>12/6/2019</a:t>
            </a:fld>
            <a:endParaRPr lang="en-US"/>
          </a:p>
        </p:txBody>
      </p:sp>
      <p:sp>
        <p:nvSpPr>
          <p:cNvPr id="5" name="Footer Placeholder 4">
            <a:extLst>
              <a:ext uri="{FF2B5EF4-FFF2-40B4-BE49-F238E27FC236}">
                <a16:creationId xmlns:a16="http://schemas.microsoft.com/office/drawing/2014/main" id="{48AF6C9D-F870-3F4E-BDAB-4CFE5F275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B4574-C78D-1543-A0FC-F664C81A3DC7}"/>
              </a:ext>
            </a:extLst>
          </p:cNvPr>
          <p:cNvSpPr>
            <a:spLocks noGrp="1"/>
          </p:cNvSpPr>
          <p:nvPr>
            <p:ph type="sldNum" sz="quarter" idx="12"/>
          </p:nvPr>
        </p:nvSpPr>
        <p:spPr/>
        <p:txBody>
          <a:bodyPr/>
          <a:lstStyle/>
          <a:p>
            <a:fld id="{95699DBE-FDDF-FA4A-A49D-60D23520FF37}" type="slidenum">
              <a:rPr lang="en-US" smtClean="0"/>
              <a:t>‹#›</a:t>
            </a:fld>
            <a:endParaRPr lang="en-US"/>
          </a:p>
        </p:txBody>
      </p:sp>
      <p:sp>
        <p:nvSpPr>
          <p:cNvPr id="8" name="Rectangle 7">
            <a:extLst>
              <a:ext uri="{FF2B5EF4-FFF2-40B4-BE49-F238E27FC236}">
                <a16:creationId xmlns:a16="http://schemas.microsoft.com/office/drawing/2014/main" id="{65056147-E876-5A4E-8883-099034113B03}"/>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EEE3327-9CEC-7946-A388-98978FCEB468}"/>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0" name="Picture 9">
            <a:extLst>
              <a:ext uri="{FF2B5EF4-FFF2-40B4-BE49-F238E27FC236}">
                <a16:creationId xmlns:a16="http://schemas.microsoft.com/office/drawing/2014/main" id="{2468D074-2EC0-D24E-94D4-55C1C9AE0AEF}"/>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201234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6222-7598-AB4C-A3F6-D16444A1FF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AE6E08-A6CD-354F-A0F2-2B7E0D955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a:extLst>
              <a:ext uri="{FF2B5EF4-FFF2-40B4-BE49-F238E27FC236}">
                <a16:creationId xmlns:a16="http://schemas.microsoft.com/office/drawing/2014/main" id="{C4AED22A-F988-6F4A-9713-7C14883C86AB}"/>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CB45B27-A40A-6146-87E2-2FDA907E3635}"/>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0" name="Picture 9">
            <a:extLst>
              <a:ext uri="{FF2B5EF4-FFF2-40B4-BE49-F238E27FC236}">
                <a16:creationId xmlns:a16="http://schemas.microsoft.com/office/drawing/2014/main" id="{CA908450-A6E9-FF48-A1DD-C3F6236E2F7E}"/>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177398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FF364-55F1-FD45-9075-0153621BB9D6}"/>
              </a:ext>
            </a:extLst>
          </p:cNvPr>
          <p:cNvSpPr>
            <a:spLocks noGrp="1"/>
          </p:cNvSpPr>
          <p:nvPr>
            <p:ph type="title"/>
          </p:nvPr>
        </p:nvSpPr>
        <p:spPr>
          <a:xfrm>
            <a:off x="838200" y="1365337"/>
            <a:ext cx="10515600" cy="1037506"/>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CE6B7C6-4AF6-054C-9468-421BC1E36DD7}"/>
              </a:ext>
            </a:extLst>
          </p:cNvPr>
          <p:cNvSpPr>
            <a:spLocks noGrp="1"/>
          </p:cNvSpPr>
          <p:nvPr>
            <p:ph sz="half" idx="1"/>
          </p:nvPr>
        </p:nvSpPr>
        <p:spPr>
          <a:xfrm>
            <a:off x="838200" y="2517731"/>
            <a:ext cx="5181600" cy="36592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2FC80DB-B9F4-0549-AE7B-932EC5648266}"/>
              </a:ext>
            </a:extLst>
          </p:cNvPr>
          <p:cNvSpPr>
            <a:spLocks noGrp="1"/>
          </p:cNvSpPr>
          <p:nvPr>
            <p:ph sz="half" idx="2"/>
          </p:nvPr>
        </p:nvSpPr>
        <p:spPr>
          <a:xfrm>
            <a:off x="6172200" y="2517731"/>
            <a:ext cx="5181600" cy="36592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75A29852-B42A-FB4D-87DA-EA738E157399}"/>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92E9C3E-CE3D-D945-86CB-604D6C116BBE}"/>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1" name="Picture 10">
            <a:extLst>
              <a:ext uri="{FF2B5EF4-FFF2-40B4-BE49-F238E27FC236}">
                <a16:creationId xmlns:a16="http://schemas.microsoft.com/office/drawing/2014/main" id="{27F37190-D0C2-1449-A0B4-18A5AE284429}"/>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268716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F059-6BB2-024C-BB39-57063DC8CB6D}"/>
              </a:ext>
            </a:extLst>
          </p:cNvPr>
          <p:cNvSpPr>
            <a:spLocks noGrp="1"/>
          </p:cNvSpPr>
          <p:nvPr>
            <p:ph type="title"/>
          </p:nvPr>
        </p:nvSpPr>
        <p:spPr>
          <a:xfrm>
            <a:off x="838200" y="1360488"/>
            <a:ext cx="10515600" cy="905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781926-561D-884E-B9EF-E4B03F0D1FCB}"/>
              </a:ext>
            </a:extLst>
          </p:cNvPr>
          <p:cNvSpPr>
            <a:spLocks noGrp="1"/>
          </p:cNvSpPr>
          <p:nvPr>
            <p:ph type="body" idx="1"/>
          </p:nvPr>
        </p:nvSpPr>
        <p:spPr>
          <a:xfrm>
            <a:off x="836612" y="2375605"/>
            <a:ext cx="5157787" cy="63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22FE1-4797-E14A-A3A2-AF967EAF6FDC}"/>
              </a:ext>
            </a:extLst>
          </p:cNvPr>
          <p:cNvSpPr>
            <a:spLocks noGrp="1"/>
          </p:cNvSpPr>
          <p:nvPr>
            <p:ph sz="half" idx="2"/>
          </p:nvPr>
        </p:nvSpPr>
        <p:spPr>
          <a:xfrm>
            <a:off x="839788" y="3098919"/>
            <a:ext cx="5157787" cy="30907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9DE94D7-5FF2-8944-AEAA-DCFDBC5538FC}"/>
              </a:ext>
            </a:extLst>
          </p:cNvPr>
          <p:cNvSpPr>
            <a:spLocks noGrp="1"/>
          </p:cNvSpPr>
          <p:nvPr>
            <p:ph type="body" sz="quarter" idx="3"/>
          </p:nvPr>
        </p:nvSpPr>
        <p:spPr>
          <a:xfrm>
            <a:off x="6170612" y="2375606"/>
            <a:ext cx="5183188" cy="63996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1D378-6A59-B844-B012-6D668BE15233}"/>
              </a:ext>
            </a:extLst>
          </p:cNvPr>
          <p:cNvSpPr>
            <a:spLocks noGrp="1"/>
          </p:cNvSpPr>
          <p:nvPr>
            <p:ph sz="quarter" idx="4"/>
          </p:nvPr>
        </p:nvSpPr>
        <p:spPr>
          <a:xfrm>
            <a:off x="6172200" y="3098919"/>
            <a:ext cx="5183188" cy="30907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8A820E2E-B43B-5440-B021-EB57A8637AB3}"/>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11" name="Rectangle 10">
            <a:extLst>
              <a:ext uri="{FF2B5EF4-FFF2-40B4-BE49-F238E27FC236}">
                <a16:creationId xmlns:a16="http://schemas.microsoft.com/office/drawing/2014/main" id="{A7B863B5-F962-E84B-B52D-2D386CA03284}"/>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A05B5F-A5DA-3D41-97F7-E9423768A661}"/>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234786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F6B7E-7E1F-6E48-AE31-9CB94539ECEB}"/>
              </a:ext>
            </a:extLst>
          </p:cNvPr>
          <p:cNvSpPr>
            <a:spLocks noGrp="1"/>
          </p:cNvSpPr>
          <p:nvPr>
            <p:ph type="title"/>
          </p:nvPr>
        </p:nvSpPr>
        <p:spPr>
          <a:xfrm>
            <a:off x="838200" y="1467415"/>
            <a:ext cx="10515600" cy="1325563"/>
          </a:xfrm>
        </p:spPr>
        <p:txBody>
          <a:bodyPr/>
          <a:lstStyle/>
          <a:p>
            <a:r>
              <a:rPr lang="en-US"/>
              <a:t>Click to edit Master title style</a:t>
            </a:r>
          </a:p>
        </p:txBody>
      </p:sp>
      <p:pic>
        <p:nvPicPr>
          <p:cNvPr id="6" name="Picture 5">
            <a:extLst>
              <a:ext uri="{FF2B5EF4-FFF2-40B4-BE49-F238E27FC236}">
                <a16:creationId xmlns:a16="http://schemas.microsoft.com/office/drawing/2014/main" id="{D8B472CF-F71E-AA43-84B4-7D6939D1624B}"/>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7" name="Rectangle 6">
            <a:extLst>
              <a:ext uri="{FF2B5EF4-FFF2-40B4-BE49-F238E27FC236}">
                <a16:creationId xmlns:a16="http://schemas.microsoft.com/office/drawing/2014/main" id="{832C351F-5793-394D-A3A3-7C20078E77BF}"/>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8AA5C9B-5754-FB4D-AF38-6E802FDCBB46}"/>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157693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A7998-8A60-8243-8DC8-E1151CA43F1A}"/>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6" name="Rectangle 5">
            <a:extLst>
              <a:ext uri="{FF2B5EF4-FFF2-40B4-BE49-F238E27FC236}">
                <a16:creationId xmlns:a16="http://schemas.microsoft.com/office/drawing/2014/main" id="{AA392946-745A-8145-9506-8DCFCD11D22D}"/>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E6D39FF-FE6D-A74D-A465-B7BF482B4057}"/>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13413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2181-8575-2745-A662-1BD8B6059C55}"/>
              </a:ext>
            </a:extLst>
          </p:cNvPr>
          <p:cNvSpPr>
            <a:spLocks noGrp="1"/>
          </p:cNvSpPr>
          <p:nvPr>
            <p:ph type="title"/>
          </p:nvPr>
        </p:nvSpPr>
        <p:spPr>
          <a:xfrm>
            <a:off x="839788" y="1319269"/>
            <a:ext cx="3932237" cy="104378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7CFDEB-0DCE-CF4C-BAA0-10204AD1F7C7}"/>
              </a:ext>
            </a:extLst>
          </p:cNvPr>
          <p:cNvSpPr>
            <a:spLocks noGrp="1"/>
          </p:cNvSpPr>
          <p:nvPr>
            <p:ph idx="1"/>
          </p:nvPr>
        </p:nvSpPr>
        <p:spPr>
          <a:xfrm>
            <a:off x="5183188" y="1319269"/>
            <a:ext cx="6172200" cy="45417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1BA86C6-778E-2B40-BBC8-8776143A9615}"/>
              </a:ext>
            </a:extLst>
          </p:cNvPr>
          <p:cNvSpPr>
            <a:spLocks noGrp="1"/>
          </p:cNvSpPr>
          <p:nvPr>
            <p:ph type="body" sz="half" idx="2"/>
          </p:nvPr>
        </p:nvSpPr>
        <p:spPr>
          <a:xfrm>
            <a:off x="839788" y="2514598"/>
            <a:ext cx="3932237" cy="335438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83C64A1-D7FF-A14C-A4F8-72FD1EE199D2}"/>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9" name="Rectangle 8">
            <a:extLst>
              <a:ext uri="{FF2B5EF4-FFF2-40B4-BE49-F238E27FC236}">
                <a16:creationId xmlns:a16="http://schemas.microsoft.com/office/drawing/2014/main" id="{B074551D-F33F-0543-B2E2-60F5EB27F292}"/>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07E79BA-86BA-4349-8961-916E5E2D0AC2}"/>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270751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E278-95C7-6644-880E-4D3910263B66}"/>
              </a:ext>
            </a:extLst>
          </p:cNvPr>
          <p:cNvSpPr>
            <a:spLocks noGrp="1"/>
          </p:cNvSpPr>
          <p:nvPr>
            <p:ph type="title"/>
          </p:nvPr>
        </p:nvSpPr>
        <p:spPr>
          <a:xfrm>
            <a:off x="839788" y="1319269"/>
            <a:ext cx="3932237" cy="126835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C44188-4389-B046-AC33-B60B86547264}"/>
              </a:ext>
            </a:extLst>
          </p:cNvPr>
          <p:cNvSpPr>
            <a:spLocks noGrp="1"/>
          </p:cNvSpPr>
          <p:nvPr>
            <p:ph type="pic" idx="1"/>
          </p:nvPr>
        </p:nvSpPr>
        <p:spPr>
          <a:xfrm>
            <a:off x="5183188" y="1319269"/>
            <a:ext cx="6172200" cy="45417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E5DFCC-D125-5B4B-AFB1-04CBF64B13C1}"/>
              </a:ext>
            </a:extLst>
          </p:cNvPr>
          <p:cNvSpPr>
            <a:spLocks noGrp="1"/>
          </p:cNvSpPr>
          <p:nvPr>
            <p:ph type="body" sz="half" idx="2"/>
          </p:nvPr>
        </p:nvSpPr>
        <p:spPr>
          <a:xfrm>
            <a:off x="839788" y="2642992"/>
            <a:ext cx="3932237" cy="32259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a:extLst>
              <a:ext uri="{FF2B5EF4-FFF2-40B4-BE49-F238E27FC236}">
                <a16:creationId xmlns:a16="http://schemas.microsoft.com/office/drawing/2014/main" id="{1688DCEF-9DB9-4247-818B-C421872221F6}"/>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9" name="Rectangle 8">
            <a:extLst>
              <a:ext uri="{FF2B5EF4-FFF2-40B4-BE49-F238E27FC236}">
                <a16:creationId xmlns:a16="http://schemas.microsoft.com/office/drawing/2014/main" id="{17C62AF8-D07A-E143-9816-6CB31357B141}"/>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14BE532-3C22-2D45-9D13-78EDD325E210}"/>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53727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E9D948-90A4-B24F-80D6-416EA885D0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B924B4-8056-E94F-BE9E-6316880D57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F0C26-3749-A94E-A160-33B7DB093E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BD6E7-4F4B-2C41-AB81-5C7213C9AF7D}" type="datetimeFigureOut">
              <a:rPr lang="en-US" smtClean="0"/>
              <a:t>12/6/2019</a:t>
            </a:fld>
            <a:endParaRPr lang="en-US"/>
          </a:p>
        </p:txBody>
      </p:sp>
      <p:sp>
        <p:nvSpPr>
          <p:cNvPr id="5" name="Footer Placeholder 4">
            <a:extLst>
              <a:ext uri="{FF2B5EF4-FFF2-40B4-BE49-F238E27FC236}">
                <a16:creationId xmlns:a16="http://schemas.microsoft.com/office/drawing/2014/main" id="{01E7B8BC-7934-9B4D-BB94-9F8D6B9F68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AFB2BD-2430-534A-95E3-3D998481C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99DBE-FDDF-FA4A-A49D-60D23520FF37}" type="slidenum">
              <a:rPr lang="en-US" smtClean="0"/>
              <a:t>‹#›</a:t>
            </a:fld>
            <a:endParaRPr lang="en-US"/>
          </a:p>
        </p:txBody>
      </p:sp>
    </p:spTree>
    <p:extLst>
      <p:ext uri="{BB962C8B-B14F-4D97-AF65-F5344CB8AC3E}">
        <p14:creationId xmlns:p14="http://schemas.microsoft.com/office/powerpoint/2010/main" val="751310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04CB-FE9E-BA46-97D8-C62E8CE66A45}"/>
              </a:ext>
            </a:extLst>
          </p:cNvPr>
          <p:cNvSpPr>
            <a:spLocks noGrp="1"/>
          </p:cNvSpPr>
          <p:nvPr>
            <p:ph type="ctrTitle"/>
          </p:nvPr>
        </p:nvSpPr>
        <p:spPr>
          <a:xfrm>
            <a:off x="1524000" y="1410094"/>
            <a:ext cx="9144000" cy="969550"/>
          </a:xfrm>
        </p:spPr>
        <p:txBody>
          <a:bodyPr>
            <a:normAutofit/>
          </a:bodyPr>
          <a:lstStyle/>
          <a:p>
            <a:r>
              <a:rPr lang="en-US" sz="3200" i="1" dirty="0">
                <a:solidFill>
                  <a:srgbClr val="0070C0"/>
                </a:solidFill>
                <a:latin typeface="+mn-lt"/>
              </a:rPr>
              <a:t>What You Should Know</a:t>
            </a:r>
            <a:r>
              <a:rPr lang="en-US" sz="3200" dirty="0">
                <a:solidFill>
                  <a:srgbClr val="0070C0"/>
                </a:solidFill>
                <a:latin typeface="+mn-lt"/>
              </a:rPr>
              <a:t>:</a:t>
            </a:r>
            <a:br>
              <a:rPr lang="en-US" sz="3200" dirty="0">
                <a:solidFill>
                  <a:srgbClr val="0070C0"/>
                </a:solidFill>
                <a:latin typeface="+mn-lt"/>
              </a:rPr>
            </a:br>
            <a:r>
              <a:rPr lang="en-US" sz="3200" dirty="0">
                <a:solidFill>
                  <a:srgbClr val="0070C0"/>
                </a:solidFill>
                <a:latin typeface="+mn-lt"/>
              </a:rPr>
              <a:t>An Introduction for Cooperative Board Members</a:t>
            </a:r>
            <a:endParaRPr lang="en-US" sz="3200" dirty="0">
              <a:latin typeface="+mn-lt"/>
            </a:endParaRPr>
          </a:p>
        </p:txBody>
      </p:sp>
      <p:sp>
        <p:nvSpPr>
          <p:cNvPr id="3" name="Subtitle 2">
            <a:extLst>
              <a:ext uri="{FF2B5EF4-FFF2-40B4-BE49-F238E27FC236}">
                <a16:creationId xmlns:a16="http://schemas.microsoft.com/office/drawing/2014/main" id="{06EC3510-6C2A-5148-8CF4-825B1DA35439}"/>
              </a:ext>
            </a:extLst>
          </p:cNvPr>
          <p:cNvSpPr>
            <a:spLocks noGrp="1"/>
          </p:cNvSpPr>
          <p:nvPr>
            <p:ph type="subTitle" idx="1"/>
          </p:nvPr>
        </p:nvSpPr>
        <p:spPr>
          <a:xfrm>
            <a:off x="1524000" y="2809301"/>
            <a:ext cx="9144000" cy="2448499"/>
          </a:xfrm>
        </p:spPr>
        <p:txBody>
          <a:bodyPr>
            <a:noAutofit/>
          </a:bodyPr>
          <a:lstStyle/>
          <a:p>
            <a:r>
              <a:rPr lang="en-US" sz="4800" dirty="0"/>
              <a:t>Roles and Responsibilities of Homecare Cooperative Board Members</a:t>
            </a:r>
          </a:p>
        </p:txBody>
      </p:sp>
    </p:spTree>
    <p:extLst>
      <p:ext uri="{BB962C8B-B14F-4D97-AF65-F5344CB8AC3E}">
        <p14:creationId xmlns:p14="http://schemas.microsoft.com/office/powerpoint/2010/main" val="3949570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3">
            <a:extLst>
              <a:ext uri="{FF2B5EF4-FFF2-40B4-BE49-F238E27FC236}">
                <a16:creationId xmlns:a16="http://schemas.microsoft.com/office/drawing/2014/main" id="{C63A25E3-8342-4B9F-A8E0-536343BF9E46}"/>
              </a:ext>
            </a:extLst>
          </p:cNvPr>
          <p:cNvSpPr>
            <a:spLocks noGrp="1" noChangeArrowheads="1"/>
          </p:cNvSpPr>
          <p:nvPr>
            <p:ph sz="quarter" idx="1"/>
          </p:nvPr>
        </p:nvSpPr>
        <p:spPr>
          <a:xfrm>
            <a:off x="4787900" y="2229492"/>
            <a:ext cx="5251450" cy="3199759"/>
          </a:xfrm>
        </p:spPr>
        <p:txBody>
          <a:bodyPr/>
          <a:lstStyle/>
          <a:p>
            <a:r>
              <a:rPr lang="en-US" altLang="en-US" dirty="0"/>
              <a:t>Directors must make sure that they receive adequate and timely information to monitor co-op’s financial/strategic health and internal controls</a:t>
            </a:r>
          </a:p>
        </p:txBody>
      </p:sp>
      <p:sp>
        <p:nvSpPr>
          <p:cNvPr id="34819" name="Title 1">
            <a:extLst>
              <a:ext uri="{FF2B5EF4-FFF2-40B4-BE49-F238E27FC236}">
                <a16:creationId xmlns:a16="http://schemas.microsoft.com/office/drawing/2014/main" id="{ADF532D9-CE93-4A5D-B80D-0FB7C1CEA879}"/>
              </a:ext>
            </a:extLst>
          </p:cNvPr>
          <p:cNvSpPr>
            <a:spLocks noGrp="1" noChangeArrowheads="1"/>
          </p:cNvSpPr>
          <p:nvPr>
            <p:ph type="title"/>
          </p:nvPr>
        </p:nvSpPr>
        <p:spPr/>
        <p:txBody>
          <a:bodyPr>
            <a:normAutofit fontScale="90000"/>
          </a:bodyPr>
          <a:lstStyle/>
          <a:p>
            <a:r>
              <a:rPr lang="en-US" altLang="en-US" dirty="0"/>
              <a:t>Duty of oversight</a:t>
            </a:r>
            <a:br>
              <a:rPr lang="en-US" altLang="en-US" dirty="0"/>
            </a:br>
            <a:endParaRPr lang="en-US" altLang="en-US" dirty="0"/>
          </a:p>
        </p:txBody>
      </p:sp>
      <p:pic>
        <p:nvPicPr>
          <p:cNvPr id="34820" name="Picture 4">
            <a:extLst>
              <a:ext uri="{FF2B5EF4-FFF2-40B4-BE49-F238E27FC236}">
                <a16:creationId xmlns:a16="http://schemas.microsoft.com/office/drawing/2014/main" id="{8A9E3FAC-BA2E-41BE-836B-65F5E3947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650" y="2252182"/>
            <a:ext cx="2349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E18F1851-4490-4A67-BD92-59F2723FBDB5}"/>
              </a:ext>
            </a:extLst>
          </p:cNvPr>
          <p:cNvSpPr>
            <a:spLocks noGrp="1" noChangeArrowheads="1"/>
          </p:cNvSpPr>
          <p:nvPr>
            <p:ph type="title"/>
          </p:nvPr>
        </p:nvSpPr>
        <p:spPr>
          <a:xfrm>
            <a:off x="2743200" y="857251"/>
            <a:ext cx="7296149" cy="993775"/>
          </a:xfrm>
        </p:spPr>
        <p:txBody>
          <a:bodyPr/>
          <a:lstStyle/>
          <a:p>
            <a:r>
              <a:rPr lang="en-US" altLang="en-US" dirty="0">
                <a:ea typeface="ＭＳ Ｐゴシック" panose="020B0600070205080204" pitchFamily="34" charset="-128"/>
              </a:rPr>
              <a:t>Duty of candor</a:t>
            </a:r>
          </a:p>
        </p:txBody>
      </p:sp>
      <p:sp>
        <p:nvSpPr>
          <p:cNvPr id="4" name="Content Placeholder 3">
            <a:extLst>
              <a:ext uri="{FF2B5EF4-FFF2-40B4-BE49-F238E27FC236}">
                <a16:creationId xmlns:a16="http://schemas.microsoft.com/office/drawing/2014/main" id="{7B2B0A14-1701-754E-9481-3A16FF08215D}"/>
              </a:ext>
            </a:extLst>
          </p:cNvPr>
          <p:cNvSpPr>
            <a:spLocks noGrp="1"/>
          </p:cNvSpPr>
          <p:nvPr>
            <p:ph sz="quarter" idx="1"/>
          </p:nvPr>
        </p:nvSpPr>
        <p:spPr>
          <a:xfrm>
            <a:off x="5875338" y="1762124"/>
            <a:ext cx="4475162" cy="3667125"/>
          </a:xfrm>
        </p:spPr>
        <p:txBody>
          <a:bodyPr>
            <a:normAutofit fontScale="92500" lnSpcReduction="20000"/>
          </a:bodyPr>
          <a:lstStyle/>
          <a:p>
            <a:pPr>
              <a:defRPr/>
            </a:pPr>
            <a:r>
              <a:rPr lang="en-US" dirty="0"/>
              <a:t>Furnish members with all relevant and material information they need to make important decisions</a:t>
            </a:r>
          </a:p>
          <a:p>
            <a:pPr>
              <a:defRPr/>
            </a:pPr>
            <a:r>
              <a:rPr lang="en-US" dirty="0"/>
              <a:t>Conflict of interest +</a:t>
            </a:r>
          </a:p>
          <a:p>
            <a:pPr>
              <a:defRPr/>
            </a:pPr>
            <a:r>
              <a:rPr lang="en-US" dirty="0"/>
              <a:t>Objective is to share the right information in the right way to the right people in the right place  --</a:t>
            </a:r>
            <a:r>
              <a:rPr lang="en-US" i="1" dirty="0"/>
              <a:t>information is a resource to be shared, but don’t gossip!</a:t>
            </a:r>
          </a:p>
          <a:p>
            <a:pPr>
              <a:defRPr/>
            </a:pPr>
            <a:endParaRPr lang="en-US" dirty="0"/>
          </a:p>
          <a:p>
            <a:pPr>
              <a:buFont typeface="Wingdings" charset="2"/>
              <a:buChar char="n"/>
              <a:defRPr/>
            </a:pPr>
            <a:endParaRPr lang="en-US" dirty="0"/>
          </a:p>
        </p:txBody>
      </p:sp>
      <p:pic>
        <p:nvPicPr>
          <p:cNvPr id="36868" name="Picture 2">
            <a:extLst>
              <a:ext uri="{FF2B5EF4-FFF2-40B4-BE49-F238E27FC236}">
                <a16:creationId xmlns:a16="http://schemas.microsoft.com/office/drawing/2014/main" id="{2B628D43-CCB6-4CDA-B624-4A4E57516C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1" y="1762125"/>
            <a:ext cx="244951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DB7ECC38-C234-40A9-9B8D-66AE815D439F}"/>
              </a:ext>
            </a:extLst>
          </p:cNvPr>
          <p:cNvSpPr>
            <a:spLocks noGrp="1" noChangeArrowheads="1"/>
          </p:cNvSpPr>
          <p:nvPr>
            <p:ph type="title"/>
          </p:nvPr>
        </p:nvSpPr>
        <p:spPr>
          <a:xfrm>
            <a:off x="838200" y="1222625"/>
            <a:ext cx="10515600" cy="801384"/>
          </a:xfrm>
        </p:spPr>
        <p:txBody>
          <a:bodyPr/>
          <a:lstStyle/>
          <a:p>
            <a:r>
              <a:rPr lang="en-US" altLang="en-US" dirty="0"/>
              <a:t>Best practices in Board Governance</a:t>
            </a:r>
          </a:p>
        </p:txBody>
      </p:sp>
      <p:sp>
        <p:nvSpPr>
          <p:cNvPr id="39939" name="Content Placeholder 2">
            <a:extLst>
              <a:ext uri="{FF2B5EF4-FFF2-40B4-BE49-F238E27FC236}">
                <a16:creationId xmlns:a16="http://schemas.microsoft.com/office/drawing/2014/main" id="{C488E825-CC64-4702-A770-D88FA2F663BF}"/>
              </a:ext>
            </a:extLst>
          </p:cNvPr>
          <p:cNvSpPr>
            <a:spLocks noGrp="1" noChangeArrowheads="1"/>
          </p:cNvSpPr>
          <p:nvPr>
            <p:ph idx="1"/>
          </p:nvPr>
        </p:nvSpPr>
        <p:spPr>
          <a:xfrm>
            <a:off x="1981200" y="2167846"/>
            <a:ext cx="8229600" cy="3863084"/>
          </a:xfrm>
        </p:spPr>
        <p:txBody>
          <a:bodyPr>
            <a:normAutofit/>
          </a:bodyPr>
          <a:lstStyle/>
          <a:p>
            <a:r>
              <a:rPr lang="en-US" altLang="en-US" sz="2400" dirty="0"/>
              <a:t>Develop effective systems of delegation, accountability and </a:t>
            </a:r>
            <a:r>
              <a:rPr lang="en-US" altLang="en-US" sz="2400" i="1" dirty="0"/>
              <a:t>information sharing</a:t>
            </a:r>
          </a:p>
          <a:p>
            <a:r>
              <a:rPr lang="en-US" altLang="en-US" sz="2400" dirty="0"/>
              <a:t>Make your diversity a strength not a weakness</a:t>
            </a:r>
          </a:p>
          <a:p>
            <a:r>
              <a:rPr lang="en-US" altLang="en-US" sz="2400" dirty="0"/>
              <a:t>Speak with one voice</a:t>
            </a:r>
          </a:p>
          <a:p>
            <a:r>
              <a:rPr lang="en-US" altLang="en-US" sz="2400" dirty="0"/>
              <a:t>Build relationships that can withstand stressful situations</a:t>
            </a:r>
          </a:p>
          <a:p>
            <a:r>
              <a:rPr lang="en-US" altLang="en-US" sz="2400" dirty="0"/>
              <a:t>Seek to understand and </a:t>
            </a:r>
            <a:r>
              <a:rPr lang="en-US" altLang="en-US" sz="2400" i="1" dirty="0"/>
              <a:t>never stop learning</a:t>
            </a:r>
          </a:p>
          <a:p>
            <a:r>
              <a:rPr lang="en-US" altLang="en-US" sz="2400" dirty="0"/>
              <a:t>Eyes in, fingers out (ask questions about “how at the tactical level, take action at the strategic level)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C688B-7014-4EF0-B81D-02F5E90C230D}"/>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B1801E6-E4D1-4986-8C9B-AE8037519D3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i="1" dirty="0"/>
              <a:t>Content provided by UW Center for Cooperatives, Northwest Cooperative Development Center, USDA, Co-opera Company </a:t>
            </a:r>
          </a:p>
        </p:txBody>
      </p:sp>
    </p:spTree>
    <p:extLst>
      <p:ext uri="{BB962C8B-B14F-4D97-AF65-F5344CB8AC3E}">
        <p14:creationId xmlns:p14="http://schemas.microsoft.com/office/powerpoint/2010/main" val="57605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5F2971C-3417-4EBA-997F-A0CF99BDE589}"/>
              </a:ext>
            </a:extLst>
          </p:cNvPr>
          <p:cNvSpPr>
            <a:spLocks noGrp="1" noChangeArrowheads="1"/>
          </p:cNvSpPr>
          <p:nvPr>
            <p:ph type="title"/>
          </p:nvPr>
        </p:nvSpPr>
        <p:spPr>
          <a:xfrm>
            <a:off x="1809751" y="1058864"/>
            <a:ext cx="6684963" cy="801687"/>
          </a:xfrm>
        </p:spPr>
        <p:txBody>
          <a:bodyPr/>
          <a:lstStyle/>
          <a:p>
            <a:pPr algn="ctr" eaLnBrk="1" hangingPunct="1"/>
            <a:r>
              <a:rPr lang="en-US" altLang="en-US" dirty="0">
                <a:ea typeface="ＭＳ Ｐゴシック" panose="020B0600070205080204" pitchFamily="34" charset="-128"/>
              </a:rPr>
              <a:t>Cooperative Governance</a:t>
            </a:r>
          </a:p>
        </p:txBody>
      </p:sp>
      <p:pic>
        <p:nvPicPr>
          <p:cNvPr id="10243" name="Picture 5">
            <a:extLst>
              <a:ext uri="{FF2B5EF4-FFF2-40B4-BE49-F238E27FC236}">
                <a16:creationId xmlns:a16="http://schemas.microsoft.com/office/drawing/2014/main" id="{9E1567D2-60F7-4A56-81A3-D4D19E1E1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8739" y="1860551"/>
            <a:ext cx="7077075"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760288"/>
            <a:ext cx="10515600" cy="704027"/>
          </a:xfrm>
        </p:spPr>
        <p:txBody>
          <a:bodyPr>
            <a:normAutofit fontScale="90000"/>
          </a:bodyPr>
          <a:lstStyle/>
          <a:p>
            <a:pPr algn="ctr" eaLnBrk="1" hangingPunct="1"/>
            <a:r>
              <a:rPr lang="en-US" altLang="en-US" sz="4800" b="1" dirty="0">
                <a:latin typeface="Calibri Light" panose="020F0302020204030204" pitchFamily="34" charset="0"/>
                <a:cs typeface="Calibri Light" panose="020F0302020204030204" pitchFamily="34" charset="0"/>
              </a:rPr>
              <a:t>Two-fold Challenge:</a:t>
            </a:r>
          </a:p>
        </p:txBody>
      </p:sp>
      <p:sp>
        <p:nvSpPr>
          <p:cNvPr id="24579" name="Rectangle 3"/>
          <p:cNvSpPr>
            <a:spLocks noGrp="1" noChangeArrowheads="1"/>
          </p:cNvSpPr>
          <p:nvPr>
            <p:ph type="body" idx="1"/>
          </p:nvPr>
        </p:nvSpPr>
        <p:spPr>
          <a:xfrm>
            <a:off x="838200" y="1544929"/>
            <a:ext cx="10515600" cy="4207587"/>
          </a:xfrm>
        </p:spPr>
        <p:txBody>
          <a:bodyPr/>
          <a:lstStyle/>
          <a:p>
            <a:pPr marL="0" indent="0" algn="ctr" eaLnBrk="1" hangingPunct="1">
              <a:buNone/>
            </a:pPr>
            <a:r>
              <a:rPr lang="en-US" altLang="en-US" b="1" dirty="0">
                <a:latin typeface="Calibri Light" panose="020F0302020204030204" pitchFamily="34" charset="0"/>
                <a:ea typeface="SimSun" panose="02010600030101010101" pitchFamily="2" charset="-122"/>
                <a:cs typeface="Calibri Light" panose="020F0302020204030204" pitchFamily="34" charset="0"/>
              </a:rPr>
              <a:t>Balance the needs of the </a:t>
            </a:r>
            <a:r>
              <a:rPr lang="en-US" altLang="en-US" b="1" u="sng" dirty="0">
                <a:latin typeface="Calibri Light" panose="020F0302020204030204" pitchFamily="34" charset="0"/>
                <a:ea typeface="SimSun" panose="02010600030101010101" pitchFamily="2" charset="-122"/>
                <a:cs typeface="Calibri Light" panose="020F0302020204030204" pitchFamily="34" charset="0"/>
              </a:rPr>
              <a:t>BUSINESS</a:t>
            </a:r>
            <a:r>
              <a:rPr lang="en-US" altLang="en-US" b="1" dirty="0">
                <a:latin typeface="Calibri Light" panose="020F0302020204030204" pitchFamily="34" charset="0"/>
                <a:ea typeface="SimSun" panose="02010600030101010101" pitchFamily="2" charset="-122"/>
                <a:cs typeface="Calibri Light" panose="020F0302020204030204" pitchFamily="34" charset="0"/>
              </a:rPr>
              <a:t> with the needs of the </a:t>
            </a:r>
            <a:r>
              <a:rPr lang="en-US" altLang="en-US" b="1" u="sng" dirty="0">
                <a:latin typeface="Calibri Light" panose="020F0302020204030204" pitchFamily="34" charset="0"/>
                <a:ea typeface="SimSun" panose="02010600030101010101" pitchFamily="2" charset="-122"/>
                <a:cs typeface="Calibri Light" panose="020F0302020204030204" pitchFamily="34" charset="0"/>
              </a:rPr>
              <a:t>MEMBER-OWNERS</a:t>
            </a:r>
          </a:p>
          <a:p>
            <a:pPr marL="457200" lvl="1" indent="0" algn="ctr" eaLnBrk="1" hangingPunct="1">
              <a:buNone/>
            </a:pPr>
            <a:endParaRPr lang="en-US" altLang="en-US" b="1" dirty="0">
              <a:latin typeface="Times New Roman" pitchFamily="18" charset="0"/>
            </a:endParaRPr>
          </a:p>
          <a:p>
            <a:pPr eaLnBrk="1" hangingPunct="1">
              <a:buFontTx/>
              <a:buNone/>
            </a:pPr>
            <a:endParaRPr lang="en-US" altLang="en-US" b="1" dirty="0">
              <a:latin typeface="Times New Roman" pitchFamily="18" charset="0"/>
            </a:endParaRPr>
          </a:p>
        </p:txBody>
      </p:sp>
      <p:pic>
        <p:nvPicPr>
          <p:cNvPr id="24580" name="Picture 4" descr="MCj033423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5409" y="3004379"/>
            <a:ext cx="319405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5"/>
          <p:cNvSpPr txBox="1">
            <a:spLocks noChangeArrowheads="1"/>
          </p:cNvSpPr>
          <p:nvPr/>
        </p:nvSpPr>
        <p:spPr bwMode="auto">
          <a:xfrm>
            <a:off x="4584940" y="5024353"/>
            <a:ext cx="14013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dirty="0">
                <a:latin typeface="Calibri Light" panose="020F0302020204030204" pitchFamily="34" charset="0"/>
                <a:cs typeface="Calibri Light" panose="020F0302020204030204" pitchFamily="34" charset="0"/>
              </a:rPr>
              <a:t>Business</a:t>
            </a:r>
          </a:p>
        </p:txBody>
      </p:sp>
      <p:sp>
        <p:nvSpPr>
          <p:cNvPr id="24582" name="Text Box 6"/>
          <p:cNvSpPr txBox="1">
            <a:spLocks noChangeArrowheads="1"/>
          </p:cNvSpPr>
          <p:nvPr/>
        </p:nvSpPr>
        <p:spPr bwMode="auto">
          <a:xfrm>
            <a:off x="6402238" y="5024353"/>
            <a:ext cx="25612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dirty="0">
                <a:latin typeface="Calibri Light" panose="020F0302020204030204" pitchFamily="34" charset="0"/>
                <a:cs typeface="Calibri Light" panose="020F0302020204030204" pitchFamily="34" charset="0"/>
              </a:rPr>
              <a:t>Member-owners</a:t>
            </a:r>
          </a:p>
        </p:txBody>
      </p:sp>
      <p:sp>
        <p:nvSpPr>
          <p:cNvPr id="7" name="Slide Number Placeholder 6"/>
          <p:cNvSpPr>
            <a:spLocks noGrp="1"/>
          </p:cNvSpPr>
          <p:nvPr>
            <p:ph type="sldNum" sz="quarter" idx="12"/>
          </p:nvPr>
        </p:nvSpPr>
        <p:spPr/>
        <p:txBody>
          <a:bodyPr/>
          <a:lstStyle/>
          <a:p>
            <a:pPr>
              <a:defRPr/>
            </a:pPr>
            <a:fld id="{4DB0AA1A-371B-4CAE-B521-4217909ECBBA}" type="slidenum">
              <a:rPr lang="en-US"/>
              <a:pPr>
                <a:defRPr/>
              </a:pPr>
              <a:t>3</a:t>
            </a:fld>
            <a:endParaRPr lang="en-US"/>
          </a:p>
        </p:txBody>
      </p:sp>
      <p:sp>
        <p:nvSpPr>
          <p:cNvPr id="2" name="Rectangle 1"/>
          <p:cNvSpPr/>
          <p:nvPr/>
        </p:nvSpPr>
        <p:spPr>
          <a:xfrm>
            <a:off x="2673644" y="5752516"/>
            <a:ext cx="6534160" cy="523220"/>
          </a:xfrm>
          <a:prstGeom prst="rect">
            <a:avLst/>
          </a:prstGeom>
        </p:spPr>
        <p:txBody>
          <a:bodyPr wrap="none">
            <a:spAutoFit/>
          </a:bodyPr>
          <a:lstStyle/>
          <a:p>
            <a:pPr lvl="1" algn="ctr"/>
            <a:r>
              <a:rPr lang="en-US" altLang="en-US" sz="2800" b="1" dirty="0">
                <a:latin typeface="+mj-lt"/>
              </a:rPr>
              <a:t>Do this in both the short run and long run</a:t>
            </a:r>
          </a:p>
        </p:txBody>
      </p:sp>
      <p:pic>
        <p:nvPicPr>
          <p:cNvPr id="10" name="Picture 2" descr="C:\Users\Margaret.Bau\AppData\Local\Microsoft\Windows\Temporary Internet Files\Content.IE5\DQ8XYR4R\MC90033412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0438" y="3004379"/>
            <a:ext cx="964814" cy="1349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27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D2BB2E6-4AA0-4A7C-B978-5B27043FC107}"/>
              </a:ext>
            </a:extLst>
          </p:cNvPr>
          <p:cNvSpPr>
            <a:spLocks noGrp="1" noChangeArrowheads="1"/>
          </p:cNvSpPr>
          <p:nvPr>
            <p:ph type="title"/>
          </p:nvPr>
        </p:nvSpPr>
        <p:spPr>
          <a:xfrm>
            <a:off x="3149600" y="558800"/>
            <a:ext cx="6858000" cy="924560"/>
          </a:xfrm>
        </p:spPr>
        <p:txBody>
          <a:bodyPr/>
          <a:lstStyle/>
          <a:p>
            <a:r>
              <a:rPr lang="en-US" altLang="en-US" dirty="0"/>
              <a:t>Effective boards must:</a:t>
            </a:r>
          </a:p>
        </p:txBody>
      </p:sp>
      <p:graphicFrame>
        <p:nvGraphicFramePr>
          <p:cNvPr id="4" name="Content Placeholder 3">
            <a:extLst>
              <a:ext uri="{FF2B5EF4-FFF2-40B4-BE49-F238E27FC236}">
                <a16:creationId xmlns:a16="http://schemas.microsoft.com/office/drawing/2014/main" id="{BA8EE068-37A7-9E46-AB6C-F51A1B73C48F}"/>
              </a:ext>
            </a:extLst>
          </p:cNvPr>
          <p:cNvGraphicFramePr>
            <a:graphicFrameLocks noGrp="1"/>
          </p:cNvGraphicFramePr>
          <p:nvPr>
            <p:ph idx="1"/>
            <p:extLst>
              <p:ext uri="{D42A27DB-BD31-4B8C-83A1-F6EECF244321}">
                <p14:modId xmlns:p14="http://schemas.microsoft.com/office/powerpoint/2010/main" val="3403103343"/>
              </p:ext>
            </p:extLst>
          </p:nvPr>
        </p:nvGraphicFramePr>
        <p:xfrm>
          <a:off x="2952750" y="1787220"/>
          <a:ext cx="6572250" cy="4297668"/>
        </p:xfrm>
        <a:graphic>
          <a:graphicData uri="http://schemas.openxmlformats.org/drawingml/2006/table">
            <a:tbl>
              <a:tblPr/>
              <a:tblGrid>
                <a:gridCol w="6572250">
                  <a:extLst>
                    <a:ext uri="{9D8B030D-6E8A-4147-A177-3AD203B41FA5}">
                      <a16:colId xmlns:a16="http://schemas.microsoft.com/office/drawing/2014/main" val="20000"/>
                    </a:ext>
                  </a:extLst>
                </a:gridCol>
              </a:tblGrid>
              <a:tr h="3524922">
                <a:tc>
                  <a:txBody>
                    <a:bodyPr/>
                    <a:lstStyle>
                      <a:lvl1pPr marL="571500" indent="-571500">
                        <a:spcBef>
                          <a:spcPct val="20000"/>
                        </a:spcBef>
                        <a:buClr>
                          <a:schemeClr val="accent1"/>
                        </a:buClr>
                        <a:buSzPct val="65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6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65000"/>
                        <a:buFont typeface="Wingdings" charset="2"/>
                        <a:defRPr sz="2000">
                          <a:solidFill>
                            <a:schemeClr val="tx1"/>
                          </a:solidFill>
                          <a:latin typeface="Arial" charset="0"/>
                          <a:ea typeface="ＭＳ Ｐゴシック" charset="-128"/>
                        </a:defRPr>
                      </a:lvl3pPr>
                      <a:lvl4pPr marL="1600200" indent="-228600">
                        <a:spcBef>
                          <a:spcPct val="20000"/>
                        </a:spcBef>
                        <a:buClr>
                          <a:schemeClr val="accent2"/>
                        </a:buClr>
                        <a:buSzPct val="70000"/>
                        <a:buFont typeface="Wingdings" charset="2"/>
                        <a:defRPr>
                          <a:solidFill>
                            <a:schemeClr val="tx1"/>
                          </a:solidFill>
                          <a:latin typeface="Arial" charset="0"/>
                          <a:ea typeface="ＭＳ Ｐゴシック" charset="-128"/>
                        </a:defRPr>
                      </a:lvl4pPr>
                      <a:lvl5pPr marL="2057400" indent="-228600">
                        <a:spcBef>
                          <a:spcPct val="20000"/>
                        </a:spcBef>
                        <a:buClr>
                          <a:schemeClr val="accent1"/>
                        </a:buClr>
                        <a:buSzPct val="75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9pPr>
                    </a:lstStyle>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Protect the interests of both members and the cooperative </a:t>
                      </a:r>
                    </a:p>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Set policy</a:t>
                      </a:r>
                    </a:p>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Assess performance</a:t>
                      </a:r>
                    </a:p>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Preserve the co-op’s character and be a steward of its assets</a:t>
                      </a:r>
                    </a:p>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Build an influential team, capable of differing with management when necessary</a:t>
                      </a:r>
                    </a:p>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Represent and communicate with members</a:t>
                      </a:r>
                    </a:p>
                    <a:p>
                      <a:pPr marL="571500" marR="0" lvl="0" indent="-5715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altLang="en-US" sz="2100" b="0" i="0" u="none" strike="noStrike" cap="none" normalizeH="0" baseline="0" dirty="0">
                          <a:ln>
                            <a:noFill/>
                          </a:ln>
                          <a:solidFill>
                            <a:srgbClr val="000000"/>
                          </a:solidFill>
                          <a:effectLst/>
                          <a:latin typeface="Arial" charset="0"/>
                          <a:ea typeface="ＭＳ Ｐゴシック" charset="-128"/>
                        </a:rPr>
                        <a:t>Monitor and oversee management (ask questions about “how” at the tactical level; take actions at the strategic level)</a:t>
                      </a:r>
                    </a:p>
                  </a:txBody>
                  <a:tcPr marL="68580" marR="68580" marT="34287" marB="3428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304446">
                <a:tc>
                  <a:txBody>
                    <a:bodyPr/>
                    <a:lstStyle>
                      <a:lvl1pPr marL="571500" indent="-571500">
                        <a:spcBef>
                          <a:spcPct val="20000"/>
                        </a:spcBef>
                        <a:buClr>
                          <a:schemeClr val="accent1"/>
                        </a:buClr>
                        <a:buSzPct val="65000"/>
                        <a:buFont typeface="Wingdings" charset="2"/>
                        <a:defRPr sz="2600">
                          <a:solidFill>
                            <a:schemeClr val="tx1"/>
                          </a:solidFill>
                          <a:latin typeface="Arial" charset="0"/>
                          <a:ea typeface="ＭＳ Ｐゴシック" charset="-128"/>
                        </a:defRPr>
                      </a:lvl1pPr>
                      <a:lvl2pPr marL="742950" indent="-285750">
                        <a:spcBef>
                          <a:spcPct val="20000"/>
                        </a:spcBef>
                        <a:buClr>
                          <a:schemeClr val="accent2"/>
                        </a:buClr>
                        <a:buSzPct val="60000"/>
                        <a:buFont typeface="Wingdings" charset="2"/>
                        <a:defRPr sz="2200">
                          <a:solidFill>
                            <a:schemeClr val="tx1"/>
                          </a:solidFill>
                          <a:latin typeface="Arial" charset="0"/>
                          <a:ea typeface="ＭＳ Ｐゴシック" charset="-128"/>
                        </a:defRPr>
                      </a:lvl2pPr>
                      <a:lvl3pPr marL="1143000" indent="-228600">
                        <a:spcBef>
                          <a:spcPct val="20000"/>
                        </a:spcBef>
                        <a:buClr>
                          <a:schemeClr val="accent1"/>
                        </a:buClr>
                        <a:buSzPct val="65000"/>
                        <a:buFont typeface="Wingdings" charset="2"/>
                        <a:defRPr sz="2000">
                          <a:solidFill>
                            <a:schemeClr val="tx1"/>
                          </a:solidFill>
                          <a:latin typeface="Arial" charset="0"/>
                          <a:ea typeface="ＭＳ Ｐゴシック" charset="-128"/>
                        </a:defRPr>
                      </a:lvl3pPr>
                      <a:lvl4pPr marL="1600200" indent="-228600">
                        <a:spcBef>
                          <a:spcPct val="20000"/>
                        </a:spcBef>
                        <a:buClr>
                          <a:schemeClr val="accent2"/>
                        </a:buClr>
                        <a:buSzPct val="70000"/>
                        <a:buFont typeface="Wingdings" charset="2"/>
                        <a:defRPr>
                          <a:solidFill>
                            <a:schemeClr val="tx1"/>
                          </a:solidFill>
                          <a:latin typeface="Arial" charset="0"/>
                          <a:ea typeface="ＭＳ Ｐゴシック" charset="-128"/>
                        </a:defRPr>
                      </a:lvl4pPr>
                      <a:lvl5pPr marL="2057400" indent="-228600">
                        <a:spcBef>
                          <a:spcPct val="20000"/>
                        </a:spcBef>
                        <a:buClr>
                          <a:schemeClr val="accent1"/>
                        </a:buClr>
                        <a:buSzPct val="75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defRPr>
                          <a:solidFill>
                            <a:schemeClr val="tx1"/>
                          </a:solidFill>
                          <a:latin typeface="Arial" charset="0"/>
                          <a:ea typeface="ＭＳ Ｐゴシック" charset="-128"/>
                        </a:defRPr>
                      </a:lvl9pPr>
                    </a:lstStyle>
                    <a:p>
                      <a:pPr marL="571500" marR="0" lvl="0" indent="-571500" algn="l" defTabSz="914400" rtl="0" eaLnBrk="1" fontAlgn="base" latinLnBrk="0" hangingPunct="1">
                        <a:lnSpc>
                          <a:spcPct val="100000"/>
                        </a:lnSpc>
                        <a:spcBef>
                          <a:spcPct val="0"/>
                        </a:spcBef>
                        <a:spcAft>
                          <a:spcPct val="0"/>
                        </a:spcAft>
                        <a:buClrTx/>
                        <a:buSzTx/>
                        <a:buFont typeface="Arial" charset="0"/>
                        <a:buChar char="•"/>
                        <a:tabLst/>
                      </a:pPr>
                      <a:endParaRPr kumimoji="0" lang="en-US" altLang="en-US" sz="2100" b="0" i="0" u="none" strike="noStrike" cap="none" normalizeH="0" baseline="0" dirty="0">
                        <a:ln>
                          <a:noFill/>
                        </a:ln>
                        <a:solidFill>
                          <a:srgbClr val="000000"/>
                        </a:solidFill>
                        <a:effectLst/>
                        <a:latin typeface="Arial" charset="0"/>
                        <a:ea typeface="ＭＳ Ｐゴシック" charset="-128"/>
                      </a:endParaRPr>
                    </a:p>
                  </a:txBody>
                  <a:tcPr marL="68580" marR="68580" marT="34287" marB="3428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441C3C7-0567-43DA-93C6-5925A18187C5}"/>
              </a:ext>
            </a:extLst>
          </p:cNvPr>
          <p:cNvSpPr>
            <a:spLocks noGrp="1" noChangeArrowheads="1"/>
          </p:cNvSpPr>
          <p:nvPr>
            <p:ph type="title"/>
          </p:nvPr>
        </p:nvSpPr>
        <p:spPr>
          <a:xfrm>
            <a:off x="1998646" y="1185132"/>
            <a:ext cx="8515350" cy="1294543"/>
          </a:xfrm>
        </p:spPr>
        <p:txBody>
          <a:bodyPr>
            <a:normAutofit fontScale="90000"/>
          </a:bodyPr>
          <a:lstStyle/>
          <a:p>
            <a:r>
              <a:rPr lang="en-US" altLang="en-US" dirty="0">
                <a:solidFill>
                  <a:srgbClr val="726056"/>
                </a:solidFill>
                <a:ea typeface="ＭＳ Ｐゴシック" panose="020B0600070205080204" pitchFamily="34" charset="-128"/>
              </a:rPr>
              <a:t>Basic legal duties of a board: duties of loyalty, care, and obedience</a:t>
            </a:r>
          </a:p>
        </p:txBody>
      </p:sp>
      <p:pic>
        <p:nvPicPr>
          <p:cNvPr id="24579" name="Picture 3">
            <a:extLst>
              <a:ext uri="{FF2B5EF4-FFF2-40B4-BE49-F238E27FC236}">
                <a16:creationId xmlns:a16="http://schemas.microsoft.com/office/drawing/2014/main" id="{D55F5C84-C690-4B33-9CC8-72A41BB9E67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7814" y="2598739"/>
            <a:ext cx="1919287"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a:extLst>
              <a:ext uri="{FF2B5EF4-FFF2-40B4-BE49-F238E27FC236}">
                <a16:creationId xmlns:a16="http://schemas.microsoft.com/office/drawing/2014/main" id="{A0517029-12AC-4481-81AF-3E76851445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94264" y="3367088"/>
            <a:ext cx="254317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a:extLst>
              <a:ext uri="{FF2B5EF4-FFF2-40B4-BE49-F238E27FC236}">
                <a16:creationId xmlns:a16="http://schemas.microsoft.com/office/drawing/2014/main" id="{8D8E3D6A-7EEE-46B1-9E04-10907A5F97D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81901" y="2479675"/>
            <a:ext cx="178117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8ECEDC06-A38B-6E43-8ADC-0432F490BC3F}"/>
              </a:ext>
            </a:extLst>
          </p:cNvPr>
          <p:cNvSpPr>
            <a:spLocks noGrp="1"/>
          </p:cNvSpPr>
          <p:nvPr>
            <p:ph type="title"/>
          </p:nvPr>
        </p:nvSpPr>
        <p:spPr>
          <a:xfrm>
            <a:off x="4120308" y="0"/>
            <a:ext cx="7233492" cy="1325563"/>
          </a:xfrm>
        </p:spPr>
        <p:txBody>
          <a:bodyPr/>
          <a:lstStyle/>
          <a:p>
            <a:r>
              <a:rPr lang="en-US" altLang="en-US" dirty="0">
                <a:ea typeface="ＭＳ Ｐゴシック" panose="020B0600070205080204" pitchFamily="34" charset="-128"/>
              </a:rPr>
              <a:t>Duty of loyalty</a:t>
            </a:r>
          </a:p>
        </p:txBody>
      </p:sp>
      <p:sp>
        <p:nvSpPr>
          <p:cNvPr id="57347" name="Content Placeholder 3">
            <a:extLst>
              <a:ext uri="{FF2B5EF4-FFF2-40B4-BE49-F238E27FC236}">
                <a16:creationId xmlns:a16="http://schemas.microsoft.com/office/drawing/2014/main" id="{C0C1A686-D2E0-E647-BC2D-54E1B72A6B03}"/>
              </a:ext>
            </a:extLst>
          </p:cNvPr>
          <p:cNvSpPr>
            <a:spLocks noGrp="1"/>
          </p:cNvSpPr>
          <p:nvPr>
            <p:ph sz="quarter" idx="1"/>
          </p:nvPr>
        </p:nvSpPr>
        <p:spPr>
          <a:xfrm>
            <a:off x="4781846" y="2225675"/>
            <a:ext cx="5572125" cy="4495800"/>
          </a:xfrm>
        </p:spPr>
        <p:txBody>
          <a:bodyPr/>
          <a:lstStyle/>
          <a:p>
            <a:r>
              <a:rPr lang="en-US" altLang="en-US" dirty="0">
                <a:ea typeface="ＭＳ Ｐゴシック" panose="020B0600070205080204" pitchFamily="34" charset="-128"/>
              </a:rPr>
              <a:t>Don’t represent special interests (that includes yourself!)</a:t>
            </a:r>
          </a:p>
          <a:p>
            <a:r>
              <a:rPr lang="en-US" altLang="en-US" dirty="0">
                <a:ea typeface="ＭＳ Ｐゴシック" panose="020B0600070205080204" pitchFamily="34" charset="-128"/>
              </a:rPr>
              <a:t>Check your personal agenda at the door</a:t>
            </a:r>
          </a:p>
          <a:p>
            <a:r>
              <a:rPr lang="en-US" altLang="en-US" dirty="0">
                <a:ea typeface="ＭＳ Ｐゴシック" panose="020B0600070205080204" pitchFamily="34" charset="-128"/>
              </a:rPr>
              <a:t>Disclose conflicts of interest</a:t>
            </a:r>
          </a:p>
          <a:p>
            <a:r>
              <a:rPr lang="en-US" altLang="en-US" dirty="0">
                <a:ea typeface="ＭＳ Ｐゴシック" panose="020B0600070205080204" pitchFamily="34" charset="-128"/>
              </a:rPr>
              <a:t>Act in good faith</a:t>
            </a:r>
          </a:p>
          <a:p>
            <a:endParaRPr lang="en-US" altLang="en-US" dirty="0">
              <a:ea typeface="ＭＳ Ｐゴシック" panose="020B0600070205080204" pitchFamily="34" charset="-128"/>
            </a:endParaRPr>
          </a:p>
        </p:txBody>
      </p:sp>
      <p:pic>
        <p:nvPicPr>
          <p:cNvPr id="57348" name="Picture 4">
            <a:extLst>
              <a:ext uri="{FF2B5EF4-FFF2-40B4-BE49-F238E27FC236}">
                <a16:creationId xmlns:a16="http://schemas.microsoft.com/office/drawing/2014/main" id="{E5087BCC-7AD5-D142-976C-404DB88DC0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10809"/>
            <a:ext cx="3412067" cy="4375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61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A922072-CA85-4EE6-9F2D-CAB525DFB8C1}"/>
              </a:ext>
            </a:extLst>
          </p:cNvPr>
          <p:cNvSpPr>
            <a:spLocks noGrp="1" noChangeArrowheads="1"/>
          </p:cNvSpPr>
          <p:nvPr>
            <p:ph type="title"/>
          </p:nvPr>
        </p:nvSpPr>
        <p:spPr>
          <a:xfrm>
            <a:off x="2152650" y="857251"/>
            <a:ext cx="7886700" cy="993775"/>
          </a:xfrm>
        </p:spPr>
        <p:txBody>
          <a:bodyPr/>
          <a:lstStyle/>
          <a:p>
            <a:r>
              <a:rPr lang="en-US" altLang="en-US">
                <a:ea typeface="ＭＳ Ｐゴシック" panose="020B0600070205080204" pitchFamily="34" charset="-128"/>
              </a:rPr>
              <a:t>Duty of care</a:t>
            </a:r>
          </a:p>
        </p:txBody>
      </p:sp>
      <p:sp>
        <p:nvSpPr>
          <p:cNvPr id="4" name="Content Placeholder 3">
            <a:extLst>
              <a:ext uri="{FF2B5EF4-FFF2-40B4-BE49-F238E27FC236}">
                <a16:creationId xmlns:a16="http://schemas.microsoft.com/office/drawing/2014/main" id="{7B2B0A14-1701-754E-9481-3A16FF08215D}"/>
              </a:ext>
            </a:extLst>
          </p:cNvPr>
          <p:cNvSpPr>
            <a:spLocks noGrp="1"/>
          </p:cNvSpPr>
          <p:nvPr>
            <p:ph sz="quarter" idx="1"/>
          </p:nvPr>
        </p:nvSpPr>
        <p:spPr>
          <a:xfrm>
            <a:off x="5875338" y="1981200"/>
            <a:ext cx="4475162" cy="3448050"/>
          </a:xfrm>
        </p:spPr>
        <p:txBody>
          <a:bodyPr>
            <a:normAutofit fontScale="92500" lnSpcReduction="10000"/>
          </a:bodyPr>
          <a:lstStyle/>
          <a:p>
            <a:pPr>
              <a:defRPr/>
            </a:pPr>
            <a:r>
              <a:rPr lang="en-US" dirty="0"/>
              <a:t>Be competent</a:t>
            </a:r>
          </a:p>
          <a:p>
            <a:pPr>
              <a:defRPr/>
            </a:pPr>
            <a:r>
              <a:rPr lang="en-US" dirty="0"/>
              <a:t>Stay informed</a:t>
            </a:r>
          </a:p>
          <a:p>
            <a:pPr>
              <a:defRPr/>
            </a:pPr>
            <a:r>
              <a:rPr lang="en-US" dirty="0"/>
              <a:t>Show up</a:t>
            </a:r>
          </a:p>
          <a:p>
            <a:pPr>
              <a:defRPr/>
            </a:pPr>
            <a:r>
              <a:rPr lang="en-US" dirty="0"/>
              <a:t>Expected to have the degree of skill, diligence, or reasonable care that an ordinarily prudent person would exercise in similar circumstances</a:t>
            </a:r>
          </a:p>
          <a:p>
            <a:pPr>
              <a:buFont typeface="Wingdings" charset="2"/>
              <a:buChar char="n"/>
              <a:defRPr/>
            </a:pPr>
            <a:endParaRPr lang="en-US" dirty="0"/>
          </a:p>
        </p:txBody>
      </p:sp>
      <p:pic>
        <p:nvPicPr>
          <p:cNvPr id="28676" name="Picture 5">
            <a:extLst>
              <a:ext uri="{FF2B5EF4-FFF2-40B4-BE49-F238E27FC236}">
                <a16:creationId xmlns:a16="http://schemas.microsoft.com/office/drawing/2014/main" id="{E7F4C568-3FAD-466B-912E-65A781C934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2651" y="2327276"/>
            <a:ext cx="3351213"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DF5090C-10EF-4BAD-8629-17D304F1EA57}"/>
              </a:ext>
            </a:extLst>
          </p:cNvPr>
          <p:cNvSpPr>
            <a:spLocks noGrp="1" noChangeArrowheads="1"/>
          </p:cNvSpPr>
          <p:nvPr>
            <p:ph type="title"/>
          </p:nvPr>
        </p:nvSpPr>
        <p:spPr>
          <a:xfrm>
            <a:off x="2152650" y="857251"/>
            <a:ext cx="7886700" cy="993775"/>
          </a:xfrm>
        </p:spPr>
        <p:txBody>
          <a:bodyPr/>
          <a:lstStyle/>
          <a:p>
            <a:r>
              <a:rPr lang="en-US" altLang="en-US">
                <a:ea typeface="ＭＳ Ｐゴシック" panose="020B0600070205080204" pitchFamily="34" charset="-128"/>
              </a:rPr>
              <a:t>Duty of obedience</a:t>
            </a:r>
          </a:p>
        </p:txBody>
      </p:sp>
      <p:sp>
        <p:nvSpPr>
          <p:cNvPr id="4" name="Content Placeholder 3">
            <a:extLst>
              <a:ext uri="{FF2B5EF4-FFF2-40B4-BE49-F238E27FC236}">
                <a16:creationId xmlns:a16="http://schemas.microsoft.com/office/drawing/2014/main" id="{EE8E1FA7-7E49-8B47-8BCD-18D9E2D21C69}"/>
              </a:ext>
            </a:extLst>
          </p:cNvPr>
          <p:cNvSpPr>
            <a:spLocks noGrp="1"/>
          </p:cNvSpPr>
          <p:nvPr>
            <p:ph sz="quarter" idx="1"/>
          </p:nvPr>
        </p:nvSpPr>
        <p:spPr>
          <a:xfrm>
            <a:off x="4787900" y="1851026"/>
            <a:ext cx="5251450" cy="3578225"/>
          </a:xfrm>
        </p:spPr>
        <p:txBody>
          <a:bodyPr/>
          <a:lstStyle/>
          <a:p>
            <a:pPr marL="0" indent="0">
              <a:buNone/>
              <a:defRPr/>
            </a:pPr>
            <a:r>
              <a:rPr lang="en-US" dirty="0"/>
              <a:t>Directors must comply with the following:</a:t>
            </a:r>
          </a:p>
          <a:p>
            <a:pPr>
              <a:defRPr/>
            </a:pPr>
            <a:r>
              <a:rPr lang="en-US" dirty="0"/>
              <a:t>Federal, state, and local laws</a:t>
            </a:r>
          </a:p>
          <a:p>
            <a:pPr>
              <a:defRPr/>
            </a:pPr>
            <a:r>
              <a:rPr lang="en-US" dirty="0"/>
              <a:t>Articles of incorporation </a:t>
            </a:r>
          </a:p>
          <a:p>
            <a:pPr>
              <a:defRPr/>
            </a:pPr>
            <a:r>
              <a:rPr lang="en-US" dirty="0"/>
              <a:t>Bylaws</a:t>
            </a:r>
          </a:p>
          <a:p>
            <a:pPr>
              <a:defRPr/>
            </a:pPr>
            <a:r>
              <a:rPr lang="en-US" dirty="0"/>
              <a:t>Policies</a:t>
            </a:r>
          </a:p>
          <a:p>
            <a:pPr>
              <a:buFont typeface="Wingdings" charset="2"/>
              <a:buChar char="n"/>
              <a:defRPr/>
            </a:pPr>
            <a:endParaRPr lang="en-US" dirty="0"/>
          </a:p>
        </p:txBody>
      </p:sp>
      <p:pic>
        <p:nvPicPr>
          <p:cNvPr id="30724" name="Picture 5">
            <a:extLst>
              <a:ext uri="{FF2B5EF4-FFF2-40B4-BE49-F238E27FC236}">
                <a16:creationId xmlns:a16="http://schemas.microsoft.com/office/drawing/2014/main" id="{2B7A62BE-8C93-4478-A076-F2FF58926E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2650" y="2019300"/>
            <a:ext cx="23622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9D5A95E-B10A-495B-A2D5-8C1BD6E16805}"/>
              </a:ext>
            </a:extLst>
          </p:cNvPr>
          <p:cNvSpPr>
            <a:spLocks noGrp="1" noChangeArrowheads="1"/>
          </p:cNvSpPr>
          <p:nvPr>
            <p:ph type="title"/>
          </p:nvPr>
        </p:nvSpPr>
        <p:spPr>
          <a:xfrm>
            <a:off x="3184988" y="217488"/>
            <a:ext cx="7705619" cy="2332036"/>
          </a:xfrm>
        </p:spPr>
        <p:txBody>
          <a:bodyPr>
            <a:normAutofit fontScale="90000"/>
          </a:bodyPr>
          <a:lstStyle/>
          <a:p>
            <a:r>
              <a:rPr lang="en-US" altLang="en-US" dirty="0"/>
              <a:t>Cooperatives also have a duty to their member/owners and as such have some additional duties . . . . </a:t>
            </a:r>
          </a:p>
        </p:txBody>
      </p:sp>
      <p:sp>
        <p:nvSpPr>
          <p:cNvPr id="33795" name="Content Placeholder 2">
            <a:extLst>
              <a:ext uri="{FF2B5EF4-FFF2-40B4-BE49-F238E27FC236}">
                <a16:creationId xmlns:a16="http://schemas.microsoft.com/office/drawing/2014/main" id="{881CCBB7-39CA-43BE-A8F2-6CDDDB26A019}"/>
              </a:ext>
            </a:extLst>
          </p:cNvPr>
          <p:cNvSpPr>
            <a:spLocks noGrp="1" noChangeArrowheads="1"/>
          </p:cNvSpPr>
          <p:nvPr>
            <p:ph idx="1"/>
          </p:nvPr>
        </p:nvSpPr>
        <p:spPr>
          <a:xfrm>
            <a:off x="1981200" y="1905001"/>
            <a:ext cx="8229600" cy="4225925"/>
          </a:xfrm>
        </p:spPr>
        <p:txBody>
          <a:bodyPr/>
          <a:lstStyle/>
          <a:p>
            <a:pPr>
              <a:defRPr/>
            </a:pPr>
            <a:endParaRPr lang="en-US" altLang="en-US" dirty="0"/>
          </a:p>
          <a:p>
            <a:pPr marL="0" indent="0">
              <a:buNone/>
              <a:defRPr/>
            </a:pPr>
            <a:r>
              <a:rPr lang="en-US" altLang="en-US" dirty="0"/>
              <a:t>Duties of oversight and candor</a:t>
            </a:r>
          </a:p>
          <a:p>
            <a:pPr marL="0" indent="0">
              <a:buNone/>
              <a:defRPr/>
            </a:pPr>
            <a:endParaRPr lang="en-US" altLang="en-US" dirty="0"/>
          </a:p>
        </p:txBody>
      </p:sp>
      <p:pic>
        <p:nvPicPr>
          <p:cNvPr id="32772" name="Picture 4">
            <a:extLst>
              <a:ext uri="{FF2B5EF4-FFF2-40B4-BE49-F238E27FC236}">
                <a16:creationId xmlns:a16="http://schemas.microsoft.com/office/drawing/2014/main" id="{A5B80B37-A9D5-468D-A184-090556554C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8101" y="3268664"/>
            <a:ext cx="23018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6">
            <a:extLst>
              <a:ext uri="{FF2B5EF4-FFF2-40B4-BE49-F238E27FC236}">
                <a16:creationId xmlns:a16="http://schemas.microsoft.com/office/drawing/2014/main" id="{2BCBA93B-B048-4C47-B4DF-5971F673F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9700" y="3111500"/>
            <a:ext cx="15494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1112</Words>
  <Application>Microsoft Office PowerPoint</Application>
  <PresentationFormat>Widescreen</PresentationFormat>
  <Paragraphs>100</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Century Gothic</vt:lpstr>
      <vt:lpstr>Times New Roman</vt:lpstr>
      <vt:lpstr>Wingdings</vt:lpstr>
      <vt:lpstr>Office Theme</vt:lpstr>
      <vt:lpstr>What You Should Know: An Introduction for Cooperative Board Members</vt:lpstr>
      <vt:lpstr>Cooperative Governance</vt:lpstr>
      <vt:lpstr>Two-fold Challenge:</vt:lpstr>
      <vt:lpstr>Effective boards must:</vt:lpstr>
      <vt:lpstr>Basic legal duties of a board: duties of loyalty, care, and obedience</vt:lpstr>
      <vt:lpstr>Duty of loyalty</vt:lpstr>
      <vt:lpstr>Duty of care</vt:lpstr>
      <vt:lpstr>Duty of obedience</vt:lpstr>
      <vt:lpstr>Cooperatives also have a duty to their member/owners and as such have some additional duties . . . . </vt:lpstr>
      <vt:lpstr>Duty of oversight </vt:lpstr>
      <vt:lpstr>Duty of candor</vt:lpstr>
      <vt:lpstr>Best practices in Board Governance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Maia Potok-Holmes</dc:creator>
  <cp:lastModifiedBy>M Lund</cp:lastModifiedBy>
  <cp:revision>28</cp:revision>
  <cp:lastPrinted>2019-10-29T00:47:45Z</cp:lastPrinted>
  <dcterms:created xsi:type="dcterms:W3CDTF">2019-08-30T17:55:16Z</dcterms:created>
  <dcterms:modified xsi:type="dcterms:W3CDTF">2019-12-06T22:00:51Z</dcterms:modified>
</cp:coreProperties>
</file>