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427" r:id="rId2"/>
    <p:sldId id="257" r:id="rId3"/>
    <p:sldId id="258" r:id="rId4"/>
    <p:sldId id="423" r:id="rId5"/>
    <p:sldId id="310" r:id="rId6"/>
    <p:sldId id="266" r:id="rId7"/>
    <p:sldId id="428" r:id="rId8"/>
    <p:sldId id="259" r:id="rId9"/>
    <p:sldId id="412" r:id="rId10"/>
    <p:sldId id="262" r:id="rId11"/>
    <p:sldId id="263" r:id="rId12"/>
    <p:sldId id="264" r:id="rId13"/>
    <p:sldId id="426" r:id="rId14"/>
    <p:sldId id="43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u, Margaret - RD, Washington, DC" initials="BM-RWD" lastIdx="7" clrIdx="0">
    <p:extLst>
      <p:ext uri="{19B8F6BF-5375-455C-9EA6-DF929625EA0E}">
        <p15:presenceInfo xmlns:p15="http://schemas.microsoft.com/office/powerpoint/2012/main" userId="Bau, Margaret - RD, Washington, D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2555" autoAdjust="0"/>
  </p:normalViewPr>
  <p:slideViewPr>
    <p:cSldViewPr snapToGrid="0" snapToObjects="1">
      <p:cViewPr varScale="1">
        <p:scale>
          <a:sx n="55" d="100"/>
          <a:sy n="55" d="100"/>
        </p:scale>
        <p:origin x="107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3E119-05E9-478B-BF0C-1356EBEAFDE3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9043E-D015-4897-BB5D-69C557A84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05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Hello!  Welcome to What You Need to Know: an introduction for cooperative Board members. I’m so and so and today we will be talking about how the board conducts its business.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69043E-D015-4897-BB5D-69C557A844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005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69043E-D015-4897-BB5D-69C557A8444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84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saw this list of responsibilities in the last webinar.  Today, we are going to discuss the first four and the tools board need to effectively carry out these responsibilities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69043E-D015-4897-BB5D-69C557A844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194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last four are really addressed in the Finance webinar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69043E-D015-4897-BB5D-69C557A844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20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17055D-46F0-234F-8A07-565B73B77C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61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More of an art than a science…</a:t>
            </a:r>
          </a:p>
          <a:p>
            <a:endParaRPr lang="en-US" dirty="0"/>
          </a:p>
          <a:p>
            <a:r>
              <a:rPr lang="en-US" dirty="0"/>
              <a:t>Questions for new directors/things to understand</a:t>
            </a:r>
          </a:p>
          <a:p>
            <a:r>
              <a:rPr lang="en-US" dirty="0"/>
              <a:t>Who sets the agenda for your board meetings?</a:t>
            </a:r>
          </a:p>
          <a:p>
            <a:r>
              <a:rPr lang="en-US" dirty="0"/>
              <a:t>How do you get something on the agenda?</a:t>
            </a:r>
          </a:p>
          <a:p>
            <a:r>
              <a:rPr lang="en-US" dirty="0"/>
              <a:t>How do members get things added to the agenda?</a:t>
            </a:r>
          </a:p>
          <a:p>
            <a:r>
              <a:rPr lang="en-US" dirty="0"/>
              <a:t>When is the agenda circulated?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One nice practice is the to take a moment at the end of the board meeting before everyone runs off and adjourns and just ask yourselves “Did we advance our mission as a cooperative today?”.  Take some credit for the good work that you have done, and make some notes to yourself about how to improve for next time.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86357-0E0D-E349-A017-7804F2973E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97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Your bylaws will say what quorum is required; often it is a majority of board members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69043E-D015-4897-BB5D-69C557A8444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0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 cooperative is a private business, and not subject to open meeting rules the way that public bodies are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69043E-D015-4897-BB5D-69C557A8444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69043E-D015-4897-BB5D-69C557A8444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974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Many board strive for consensus by ensuring all voices have opportunity to be heard, but ultimately decide by vote </a:t>
            </a:r>
          </a:p>
          <a:p>
            <a:endParaRPr lang="en-US" dirty="0"/>
          </a:p>
          <a:p>
            <a:r>
              <a:rPr lang="en-US" dirty="0"/>
              <a:t>consensus decision making is not a skill most people have practice in - it usually requires training.  If your co-op decides to use consensus decision making, get ongoing training and practice it with some relatively minor issues first before delving into more contentious policies.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69043E-D015-4897-BB5D-69C557A8444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669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5DED4-C180-E442-B495-8F4F3286A7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10093"/>
            <a:ext cx="9144000" cy="209986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561B53-4895-2D4D-BC75-29C748C4FE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48AA5C-E656-0349-9002-E3B1352B619C}"/>
              </a:ext>
            </a:extLst>
          </p:cNvPr>
          <p:cNvSpPr/>
          <p:nvPr userDrawn="1"/>
        </p:nvSpPr>
        <p:spPr>
          <a:xfrm>
            <a:off x="0" y="6375748"/>
            <a:ext cx="12192000" cy="48225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32F8A4-2294-1A45-B221-053CB74FE389}"/>
              </a:ext>
            </a:extLst>
          </p:cNvPr>
          <p:cNvSpPr txBox="1"/>
          <p:nvPr userDrawn="1"/>
        </p:nvSpPr>
        <p:spPr>
          <a:xfrm>
            <a:off x="3106107" y="6439902"/>
            <a:ext cx="592481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WWW.CDF.COOP/HOMECARE-COOPERATIVE-INITIATIVE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B0EDE84-0198-874D-B711-1E6B9F8007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2906038" cy="131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17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4508E-6645-7A40-8C96-39480389A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7715"/>
            <a:ext cx="10515600" cy="89067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58E59-578A-3D47-B420-351E9B745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7733"/>
            <a:ext cx="10515600" cy="36592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7C6D9-60B1-F642-A68F-237068CA3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D6E7-4F4B-2C41-AB81-5C7213C9AF7D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F6C9D-F870-3F4E-BDAB-4CFE5F275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B4574-C78D-1543-A0FC-F664C81A3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9DBE-FDDF-FA4A-A49D-60D23520FF3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056147-E876-5A4E-8883-099034113B03}"/>
              </a:ext>
            </a:extLst>
          </p:cNvPr>
          <p:cNvSpPr/>
          <p:nvPr userDrawn="1"/>
        </p:nvSpPr>
        <p:spPr>
          <a:xfrm>
            <a:off x="0" y="6375748"/>
            <a:ext cx="12192000" cy="48225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EE3327-9CEC-7946-A388-98978FCEB468}"/>
              </a:ext>
            </a:extLst>
          </p:cNvPr>
          <p:cNvSpPr txBox="1"/>
          <p:nvPr userDrawn="1"/>
        </p:nvSpPr>
        <p:spPr>
          <a:xfrm>
            <a:off x="3106107" y="6439902"/>
            <a:ext cx="592481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WWW.CDF.COOP/HOMECARE-COOPERATIVE-INITIATIVE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468D074-2EC0-D24E-94D4-55C1C9AE0A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2906038" cy="131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34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06222-7598-AB4C-A3F6-D16444A1F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AE6E08-A6CD-354F-A0F2-2B7E0D955D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AED22A-F988-6F4A-9713-7C14883C86AB}"/>
              </a:ext>
            </a:extLst>
          </p:cNvPr>
          <p:cNvSpPr/>
          <p:nvPr userDrawn="1"/>
        </p:nvSpPr>
        <p:spPr>
          <a:xfrm>
            <a:off x="0" y="6375748"/>
            <a:ext cx="12192000" cy="48225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B45B27-A40A-6146-87E2-2FDA907E3635}"/>
              </a:ext>
            </a:extLst>
          </p:cNvPr>
          <p:cNvSpPr txBox="1"/>
          <p:nvPr userDrawn="1"/>
        </p:nvSpPr>
        <p:spPr>
          <a:xfrm>
            <a:off x="3106107" y="6439902"/>
            <a:ext cx="592481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WWW.CDF.COOP/HOMECARE-COOPERATIVE-INITIATIVE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A908450-A6E9-FF48-A1DD-C3F6236E2F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2906038" cy="131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980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FF364-55F1-FD45-9075-0153621B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337"/>
            <a:ext cx="10515600" cy="103750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6B7C6-4AF6-054C-9468-421BC1E36D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517731"/>
            <a:ext cx="5181600" cy="36592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FC80DB-B9F4-0549-AE7B-932EC56482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517731"/>
            <a:ext cx="5181600" cy="365923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5A29852-B42A-FB4D-87DA-EA738E157399}"/>
              </a:ext>
            </a:extLst>
          </p:cNvPr>
          <p:cNvSpPr/>
          <p:nvPr userDrawn="1"/>
        </p:nvSpPr>
        <p:spPr>
          <a:xfrm>
            <a:off x="0" y="6375748"/>
            <a:ext cx="12192000" cy="48225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2E9C3E-CE3D-D945-86CB-604D6C116BBE}"/>
              </a:ext>
            </a:extLst>
          </p:cNvPr>
          <p:cNvSpPr txBox="1"/>
          <p:nvPr userDrawn="1"/>
        </p:nvSpPr>
        <p:spPr>
          <a:xfrm>
            <a:off x="3106107" y="6439902"/>
            <a:ext cx="592481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WWW.CDF.COOP/HOMECARE-COOPERATIVE-INITIATIVE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7F37190-D0C2-1449-A0B4-18A5AE2844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2906038" cy="131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160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6F059-6BB2-024C-BB39-57063DC8C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0488"/>
            <a:ext cx="10515600" cy="905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781926-561D-884E-B9EF-E4B03F0D1F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2375605"/>
            <a:ext cx="5157787" cy="6399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A22FE1-4797-E14A-A3A2-AF967EAF6F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098919"/>
            <a:ext cx="5157787" cy="309074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DE94D7-5FF2-8944-AEAA-DCFDBC5538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612" y="2375606"/>
            <a:ext cx="5183188" cy="63996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31D378-6A59-B844-B012-6D668BE152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98919"/>
            <a:ext cx="5183188" cy="309074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A820E2E-B43B-5440-B021-EB57A8637A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2906038" cy="131926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7B863B5-F962-E84B-B52D-2D386CA03284}"/>
              </a:ext>
            </a:extLst>
          </p:cNvPr>
          <p:cNvSpPr/>
          <p:nvPr userDrawn="1"/>
        </p:nvSpPr>
        <p:spPr>
          <a:xfrm>
            <a:off x="0" y="6375748"/>
            <a:ext cx="12192000" cy="48225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3A05B5F-A5DA-3D41-97F7-E9423768A661}"/>
              </a:ext>
            </a:extLst>
          </p:cNvPr>
          <p:cNvSpPr txBox="1"/>
          <p:nvPr userDrawn="1"/>
        </p:nvSpPr>
        <p:spPr>
          <a:xfrm>
            <a:off x="3106107" y="6439902"/>
            <a:ext cx="592481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WWW.CDF.COOP/HOMECARE-COOPERATIVE-INITIATIVE</a:t>
            </a:r>
          </a:p>
        </p:txBody>
      </p:sp>
    </p:spTree>
    <p:extLst>
      <p:ext uri="{BB962C8B-B14F-4D97-AF65-F5344CB8AC3E}">
        <p14:creationId xmlns:p14="http://schemas.microsoft.com/office/powerpoint/2010/main" val="2347865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F6B7E-7E1F-6E48-AE31-9CB94539E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6741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8B472CF-F71E-AA43-84B4-7D6939D162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2906038" cy="131926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32C351F-5793-394D-A3A3-7C20078E77BF}"/>
              </a:ext>
            </a:extLst>
          </p:cNvPr>
          <p:cNvSpPr/>
          <p:nvPr userDrawn="1"/>
        </p:nvSpPr>
        <p:spPr>
          <a:xfrm>
            <a:off x="0" y="6375748"/>
            <a:ext cx="12192000" cy="48225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AA5C9B-5754-FB4D-AF38-6E802FDCBB46}"/>
              </a:ext>
            </a:extLst>
          </p:cNvPr>
          <p:cNvSpPr txBox="1"/>
          <p:nvPr userDrawn="1"/>
        </p:nvSpPr>
        <p:spPr>
          <a:xfrm>
            <a:off x="3106107" y="6439902"/>
            <a:ext cx="592481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WWW.CDF.COOP/HOMECARE-COOPERATIVE-INITIATIVE</a:t>
            </a:r>
          </a:p>
        </p:txBody>
      </p:sp>
    </p:spTree>
    <p:extLst>
      <p:ext uri="{BB962C8B-B14F-4D97-AF65-F5344CB8AC3E}">
        <p14:creationId xmlns:p14="http://schemas.microsoft.com/office/powerpoint/2010/main" val="1576932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23A7998-8A60-8243-8DC8-E1151CA43F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2906038" cy="131926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A392946-745A-8145-9506-8DCFCD11D22D}"/>
              </a:ext>
            </a:extLst>
          </p:cNvPr>
          <p:cNvSpPr/>
          <p:nvPr userDrawn="1"/>
        </p:nvSpPr>
        <p:spPr>
          <a:xfrm>
            <a:off x="0" y="6375748"/>
            <a:ext cx="12192000" cy="48225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6D39FF-FE6D-A74D-A465-B7BF482B4057}"/>
              </a:ext>
            </a:extLst>
          </p:cNvPr>
          <p:cNvSpPr txBox="1"/>
          <p:nvPr userDrawn="1"/>
        </p:nvSpPr>
        <p:spPr>
          <a:xfrm>
            <a:off x="3106107" y="6439902"/>
            <a:ext cx="592481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WWW.CDF.COOP/HOMECARE-COOPERATIVE-INITIATIVE</a:t>
            </a:r>
          </a:p>
        </p:txBody>
      </p:sp>
    </p:spTree>
    <p:extLst>
      <p:ext uri="{BB962C8B-B14F-4D97-AF65-F5344CB8AC3E}">
        <p14:creationId xmlns:p14="http://schemas.microsoft.com/office/powerpoint/2010/main" val="13413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B2181-8575-2745-A662-1BD8B605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319269"/>
            <a:ext cx="3932237" cy="104378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CFDEB-0DCE-CF4C-BAA0-10204AD1F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319269"/>
            <a:ext cx="6172200" cy="45417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BA86C6-778E-2B40-BBC8-8776143A96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14598"/>
            <a:ext cx="3932237" cy="335438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83C64A1-D7FF-A14C-A4F8-72FD1EE199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2906038" cy="131926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074551D-F33F-0543-B2E2-60F5EB27F292}"/>
              </a:ext>
            </a:extLst>
          </p:cNvPr>
          <p:cNvSpPr/>
          <p:nvPr userDrawn="1"/>
        </p:nvSpPr>
        <p:spPr>
          <a:xfrm>
            <a:off x="0" y="6375748"/>
            <a:ext cx="12192000" cy="48225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7E79BA-86BA-4349-8961-916E5E2D0AC2}"/>
              </a:ext>
            </a:extLst>
          </p:cNvPr>
          <p:cNvSpPr txBox="1"/>
          <p:nvPr userDrawn="1"/>
        </p:nvSpPr>
        <p:spPr>
          <a:xfrm>
            <a:off x="3106107" y="6439902"/>
            <a:ext cx="592481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WWW.CDF.COOP/HOMECARE-COOPERATIVE-INITIATIVE</a:t>
            </a:r>
          </a:p>
        </p:txBody>
      </p:sp>
    </p:spTree>
    <p:extLst>
      <p:ext uri="{BB962C8B-B14F-4D97-AF65-F5344CB8AC3E}">
        <p14:creationId xmlns:p14="http://schemas.microsoft.com/office/powerpoint/2010/main" val="2707510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9E278-95C7-6644-880E-4D3910263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319269"/>
            <a:ext cx="3932237" cy="126835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C44188-4389-B046-AC33-B60B865472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19269"/>
            <a:ext cx="6172200" cy="45417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E5DFCC-D125-5B4B-AFB1-04CBF64B13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42992"/>
            <a:ext cx="3932237" cy="322599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688DCEF-9DB9-4247-818B-C421872221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2906038" cy="131926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7C62AF8-D07A-E143-9816-6CB31357B141}"/>
              </a:ext>
            </a:extLst>
          </p:cNvPr>
          <p:cNvSpPr/>
          <p:nvPr userDrawn="1"/>
        </p:nvSpPr>
        <p:spPr>
          <a:xfrm>
            <a:off x="0" y="6375748"/>
            <a:ext cx="12192000" cy="48225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14BE532-3C22-2D45-9D13-78EDD325E210}"/>
              </a:ext>
            </a:extLst>
          </p:cNvPr>
          <p:cNvSpPr txBox="1"/>
          <p:nvPr userDrawn="1"/>
        </p:nvSpPr>
        <p:spPr>
          <a:xfrm>
            <a:off x="3106107" y="6439902"/>
            <a:ext cx="592481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WWW.CDF.COOP/HOMECARE-COOPERATIVE-INITIATIVE</a:t>
            </a:r>
          </a:p>
        </p:txBody>
      </p:sp>
    </p:spTree>
    <p:extLst>
      <p:ext uri="{BB962C8B-B14F-4D97-AF65-F5344CB8AC3E}">
        <p14:creationId xmlns:p14="http://schemas.microsoft.com/office/powerpoint/2010/main" val="53727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E9D948-90A4-B24F-80D6-416EA885D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B924B4-8056-E94F-BE9E-6316880D57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F0C26-3749-A94E-A160-33B7DB093E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BD6E7-4F4B-2C41-AB81-5C7213C9AF7D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7B8BC-7934-9B4D-BB94-9F8D6B9F68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FB2BD-2430-534A-95E3-3D998481CD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99DBE-FDDF-FA4A-A49D-60D23520F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1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804CB-FE9E-BA46-97D8-C62E8CE66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10094"/>
            <a:ext cx="9048108" cy="1117350"/>
          </a:xfrm>
        </p:spPr>
        <p:txBody>
          <a:bodyPr>
            <a:normAutofit/>
          </a:bodyPr>
          <a:lstStyle/>
          <a:p>
            <a:r>
              <a:rPr lang="en-US" sz="3200" i="1" dirty="0">
                <a:solidFill>
                  <a:srgbClr val="0070C0"/>
                </a:solidFill>
                <a:latin typeface="+mn-lt"/>
              </a:rPr>
              <a:t>What You Should Know</a:t>
            </a:r>
            <a:r>
              <a:rPr lang="en-US" sz="3200" dirty="0">
                <a:solidFill>
                  <a:srgbClr val="0070C0"/>
                </a:solidFill>
                <a:latin typeface="+mn-lt"/>
              </a:rPr>
              <a:t>:</a:t>
            </a:r>
            <a:br>
              <a:rPr lang="en-US" sz="3200" dirty="0">
                <a:solidFill>
                  <a:srgbClr val="0070C0"/>
                </a:solidFill>
                <a:latin typeface="+mn-lt"/>
              </a:rPr>
            </a:br>
            <a:r>
              <a:rPr lang="en-US" sz="3200" dirty="0">
                <a:solidFill>
                  <a:srgbClr val="0070C0"/>
                </a:solidFill>
                <a:latin typeface="+mn-lt"/>
              </a:rPr>
              <a:t>An Introduction for Cooperative Board Members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EC3510-6C2A-5148-8CF4-825B1DA354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98004"/>
            <a:ext cx="9144000" cy="2568540"/>
          </a:xfrm>
        </p:spPr>
        <p:txBody>
          <a:bodyPr>
            <a:noAutofit/>
          </a:bodyPr>
          <a:lstStyle/>
          <a:p>
            <a:r>
              <a:rPr lang="en-US" sz="4800" dirty="0"/>
              <a:t>HOW THE BOARD </a:t>
            </a:r>
          </a:p>
          <a:p>
            <a:r>
              <a:rPr lang="en-US" sz="4800" dirty="0"/>
              <a:t>CONDUCTS ITS BUSINESS</a:t>
            </a:r>
          </a:p>
        </p:txBody>
      </p:sp>
    </p:spTree>
    <p:extLst>
      <p:ext uri="{BB962C8B-B14F-4D97-AF65-F5344CB8AC3E}">
        <p14:creationId xmlns:p14="http://schemas.microsoft.com/office/powerpoint/2010/main" val="1773672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1F69B-F374-4711-81A3-12677C274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1267"/>
            <a:ext cx="10515600" cy="4140486"/>
          </a:xfrm>
        </p:spPr>
        <p:txBody>
          <a:bodyPr>
            <a:normAutofit fontScale="92500"/>
          </a:bodyPr>
          <a:lstStyle/>
          <a:p>
            <a:r>
              <a:rPr lang="en-US" dirty="0"/>
              <a:t>Simple majority vote (most common for boards)</a:t>
            </a:r>
          </a:p>
          <a:p>
            <a:r>
              <a:rPr lang="en-US" dirty="0"/>
              <a:t>Vote requiring greater majority (may use for especially important issues)</a:t>
            </a:r>
          </a:p>
          <a:p>
            <a:r>
              <a:rPr lang="en-US" dirty="0"/>
              <a:t>Consensus (means to “</a:t>
            </a:r>
            <a:r>
              <a:rPr lang="en-US" i="1" dirty="0"/>
              <a:t>think and feel together”</a:t>
            </a:r>
            <a:r>
              <a:rPr lang="en-US" dirty="0"/>
              <a:t> – a process, but can also be a method of decision-making – </a:t>
            </a:r>
            <a:r>
              <a:rPr lang="en-US" dirty="0">
                <a:solidFill>
                  <a:srgbClr val="0070C0"/>
                </a:solidFill>
              </a:rPr>
              <a:t>get training if you want to use this</a:t>
            </a:r>
            <a:r>
              <a:rPr lang="en-US" dirty="0"/>
              <a:t>!)</a:t>
            </a:r>
          </a:p>
          <a:p>
            <a:r>
              <a:rPr lang="en-US" dirty="0"/>
              <a:t>Consensus (unanimity) minus 1 or similar strategies</a:t>
            </a:r>
          </a:p>
          <a:p>
            <a:r>
              <a:rPr lang="en-US" dirty="0"/>
              <a:t>“Strive for consensus” majority vote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Note: whatever the method, the decisions of the board must be recorded in the minutes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FAB6AB1-0F22-6E4F-8880-046C90CD10D0}"/>
              </a:ext>
            </a:extLst>
          </p:cNvPr>
          <p:cNvSpPr txBox="1">
            <a:spLocks/>
          </p:cNvSpPr>
          <p:nvPr/>
        </p:nvSpPr>
        <p:spPr>
          <a:xfrm>
            <a:off x="3109785" y="278789"/>
            <a:ext cx="9082215" cy="1228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pc="300" dirty="0">
                <a:solidFill>
                  <a:srgbClr val="737373"/>
                </a:solidFill>
              </a:rPr>
              <a:t>ALTERNATIVE METHODS OF DECISION-MAKING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21536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1B75E-E332-43D4-8472-381CEAEC2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8043" y="221311"/>
            <a:ext cx="8625016" cy="1417833"/>
          </a:xfrm>
        </p:spPr>
        <p:txBody>
          <a:bodyPr>
            <a:normAutofit fontScale="90000"/>
          </a:bodyPr>
          <a:lstStyle/>
          <a:p>
            <a:r>
              <a:rPr lang="en-US" dirty="0"/>
              <a:t>Roberts Rules of Order – a time-tested guide for orderly group decision-making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27289-CA6E-4A20-BA59-345E81F08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2912"/>
            <a:ext cx="10515600" cy="419405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Introduce business or make a proposal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“I move that…“</a:t>
            </a:r>
          </a:p>
          <a:p>
            <a:r>
              <a:rPr lang="en-US" dirty="0"/>
              <a:t>Second a proposal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“seconded.” </a:t>
            </a:r>
            <a:r>
              <a:rPr lang="en-US" dirty="0"/>
              <a:t>Ensures that more than one person agrees with proposal (not needed if a committee moves something)</a:t>
            </a:r>
          </a:p>
          <a:p>
            <a:r>
              <a:rPr lang="en-US" dirty="0"/>
              <a:t>Propose to stop discussing something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(“I move that we suspend discussion…” </a:t>
            </a:r>
            <a:r>
              <a:rPr lang="en-US" dirty="0"/>
              <a:t>or move the discussion to a later time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(“I move that we table the discussion until after the annual meeting…”)</a:t>
            </a:r>
          </a:p>
          <a:p>
            <a:r>
              <a:rPr lang="en-US" dirty="0"/>
              <a:t>Amend a proposal (ask the person making the proposal to make a change)</a:t>
            </a:r>
          </a:p>
          <a:p>
            <a:r>
              <a:rPr lang="en-US" dirty="0"/>
              <a:t>Give closure (chair calls for a vote on a proposal)</a:t>
            </a:r>
          </a:p>
          <a:p>
            <a:r>
              <a:rPr lang="en-US" dirty="0"/>
              <a:t>Formally adjourn a meeting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“I move that we adjourn the meeting…”</a:t>
            </a:r>
          </a:p>
        </p:txBody>
      </p:sp>
    </p:spTree>
    <p:extLst>
      <p:ext uri="{BB962C8B-B14F-4D97-AF65-F5344CB8AC3E}">
        <p14:creationId xmlns:p14="http://schemas.microsoft.com/office/powerpoint/2010/main" val="2809734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92B3E-78B4-4F56-A468-38D84EFD6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6881"/>
            <a:ext cx="10515600" cy="4420082"/>
          </a:xfrm>
        </p:spPr>
        <p:txBody>
          <a:bodyPr/>
          <a:lstStyle/>
          <a:p>
            <a:r>
              <a:rPr lang="en-US" dirty="0"/>
              <a:t>Policies reflect values and philosophy of the cooperative and codify parameters, results of past discussion and decisions</a:t>
            </a:r>
          </a:p>
          <a:p>
            <a:r>
              <a:rPr lang="en-US" dirty="0"/>
              <a:t>Generally fairly broad rather than specific (should apply to recurring situations)</a:t>
            </a:r>
          </a:p>
          <a:p>
            <a:r>
              <a:rPr lang="en-US" dirty="0"/>
              <a:t>Meet a recognized need</a:t>
            </a:r>
          </a:p>
          <a:p>
            <a:r>
              <a:rPr lang="en-US" dirty="0"/>
              <a:t>Provide guidelines for action </a:t>
            </a:r>
          </a:p>
          <a:p>
            <a:r>
              <a:rPr lang="en-US" dirty="0"/>
              <a:t>Yet are flexible, often allowing for some discretion in implementation</a:t>
            </a:r>
          </a:p>
          <a:p>
            <a:r>
              <a:rPr lang="en-US" dirty="0"/>
              <a:t>Be consistent with each other as well as co-op’s articles and bylaws</a:t>
            </a:r>
          </a:p>
          <a:p>
            <a:r>
              <a:rPr lang="en-US" dirty="0"/>
              <a:t>Be clear and easy to understand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412A492-D620-8543-8208-FB77A32FF00C}"/>
              </a:ext>
            </a:extLst>
          </p:cNvPr>
          <p:cNvSpPr txBox="1">
            <a:spLocks/>
          </p:cNvSpPr>
          <p:nvPr/>
        </p:nvSpPr>
        <p:spPr>
          <a:xfrm>
            <a:off x="3064476" y="375732"/>
            <a:ext cx="9238735" cy="863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pc="300" dirty="0">
                <a:solidFill>
                  <a:srgbClr val="737373"/>
                </a:solidFill>
              </a:rPr>
              <a:t>A QUICK GUIDE TO POLICIES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517983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99D7CD-B663-475A-9611-1B5F5EF50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613045"/>
            <a:ext cx="5157787" cy="410965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Board Policies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7234E2-FD95-43E9-94D3-2897E624D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26750"/>
            <a:ext cx="5157787" cy="421226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Conflict of interest</a:t>
            </a:r>
          </a:p>
          <a:p>
            <a:r>
              <a:rPr lang="en-US" dirty="0"/>
              <a:t>Confidentiality</a:t>
            </a:r>
          </a:p>
          <a:p>
            <a:r>
              <a:rPr lang="en-US" dirty="0"/>
              <a:t>Representation of member groups on the board</a:t>
            </a:r>
          </a:p>
          <a:p>
            <a:r>
              <a:rPr lang="en-US" dirty="0"/>
              <a:t>Employment of members or relatives</a:t>
            </a:r>
          </a:p>
          <a:p>
            <a:r>
              <a:rPr lang="en-US" dirty="0"/>
              <a:t>Board evaluation</a:t>
            </a:r>
          </a:p>
          <a:p>
            <a:r>
              <a:rPr lang="en-US" dirty="0"/>
              <a:t>Board compensation or reimbursement</a:t>
            </a:r>
          </a:p>
          <a:p>
            <a:r>
              <a:rPr lang="en-US" dirty="0"/>
              <a:t>Statements of core values and philosophy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100" b="1" dirty="0">
                <a:solidFill>
                  <a:srgbClr val="00B050"/>
                </a:solidFill>
              </a:rPr>
              <a:t>Personnel Policies </a:t>
            </a:r>
            <a:endParaRPr lang="en-US" sz="3100" dirty="0">
              <a:solidFill>
                <a:srgbClr val="00B050"/>
              </a:solidFill>
            </a:endParaRPr>
          </a:p>
          <a:p>
            <a:r>
              <a:rPr lang="en-US" dirty="0"/>
              <a:t>Should be reviewed by an attorney or HR professional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BB55BC-0016-42E3-9196-399C941876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10303"/>
            <a:ext cx="5183188" cy="513707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Finance Policies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F51AC4-F540-4D17-87E4-BC796F35BD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98670"/>
            <a:ext cx="5183188" cy="399099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Minimum financial reserves</a:t>
            </a:r>
          </a:p>
          <a:p>
            <a:r>
              <a:rPr lang="en-US" dirty="0"/>
              <a:t>Minimum insurance levels and proof that insurance has been paid</a:t>
            </a:r>
          </a:p>
          <a:p>
            <a:r>
              <a:rPr lang="en-US" dirty="0"/>
              <a:t>Dual signature or board approval for expenditures above a certain amount</a:t>
            </a:r>
          </a:p>
          <a:p>
            <a:r>
              <a:rPr lang="en-US" dirty="0"/>
              <a:t>Separation of duties </a:t>
            </a:r>
          </a:p>
          <a:p>
            <a:r>
              <a:rPr lang="en-US" dirty="0"/>
              <a:t>Annual audit requirement</a:t>
            </a:r>
          </a:p>
          <a:p>
            <a:r>
              <a:rPr lang="en-US" dirty="0"/>
              <a:t>Monthly review of financials by treasurer/finance committee</a:t>
            </a:r>
          </a:p>
          <a:p>
            <a:r>
              <a:rPr lang="en-US" dirty="0"/>
              <a:t>Proof that withheld payroll taxes have been paid to IRS and state department of revenue</a:t>
            </a:r>
          </a:p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E9FCDA4-2BCB-E44F-8E31-39C6FD411D77}"/>
              </a:ext>
            </a:extLst>
          </p:cNvPr>
          <p:cNvSpPr txBox="1">
            <a:spLocks/>
          </p:cNvSpPr>
          <p:nvPr/>
        </p:nvSpPr>
        <p:spPr>
          <a:xfrm>
            <a:off x="3299255" y="416310"/>
            <a:ext cx="9238735" cy="863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pc="300" dirty="0">
                <a:solidFill>
                  <a:srgbClr val="737373"/>
                </a:solidFill>
              </a:rPr>
              <a:t>TYPES OF POLICIES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56476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C688B-7014-4EF0-B81D-02F5E90C2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34536"/>
            <a:ext cx="10515600" cy="890672"/>
          </a:xfrm>
        </p:spPr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801E6-E4D1-4986-8C9B-AE8037519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Content provided by UW Center for Cooperatives, Northwest Cooperative Development Center, USDA, Co-opera Company </a:t>
            </a:r>
          </a:p>
        </p:txBody>
      </p:sp>
    </p:spTree>
    <p:extLst>
      <p:ext uri="{BB962C8B-B14F-4D97-AF65-F5344CB8AC3E}">
        <p14:creationId xmlns:p14="http://schemas.microsoft.com/office/powerpoint/2010/main" val="576054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F30BF-7A81-4DA9-95C0-83FB1B3D2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5297"/>
            <a:ext cx="10515600" cy="4261666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dirty="0">
                <a:solidFill>
                  <a:srgbClr val="FF0000"/>
                </a:solidFill>
              </a:rPr>
              <a:t>Protect the interests of both members and the cooperative </a:t>
            </a:r>
          </a:p>
          <a:p>
            <a:pPr fontAlgn="base"/>
            <a:r>
              <a:rPr lang="en-US" dirty="0">
                <a:solidFill>
                  <a:srgbClr val="FF0000"/>
                </a:solidFill>
              </a:rPr>
              <a:t>Set policy</a:t>
            </a:r>
          </a:p>
          <a:p>
            <a:pPr fontAlgn="base"/>
            <a:r>
              <a:rPr lang="en-US" dirty="0">
                <a:solidFill>
                  <a:srgbClr val="FF0000"/>
                </a:solidFill>
              </a:rPr>
              <a:t>Assess performance</a:t>
            </a:r>
          </a:p>
          <a:p>
            <a:pPr fontAlgn="base"/>
            <a:r>
              <a:rPr lang="en-US" dirty="0">
                <a:solidFill>
                  <a:srgbClr val="FF0000"/>
                </a:solidFill>
              </a:rPr>
              <a:t>Preserve the co-op’s character and be a steward of its assets</a:t>
            </a:r>
          </a:p>
          <a:p>
            <a:pPr fontAlgn="base"/>
            <a:r>
              <a:rPr lang="en-US" dirty="0"/>
              <a:t>Build an influential team, capable of differing with management when necessary</a:t>
            </a:r>
          </a:p>
          <a:p>
            <a:pPr fontAlgn="base"/>
            <a:r>
              <a:rPr lang="en-US" dirty="0"/>
              <a:t>Represent and communicate with members</a:t>
            </a:r>
          </a:p>
          <a:p>
            <a:pPr fontAlgn="base"/>
            <a:r>
              <a:rPr lang="en-US" dirty="0"/>
              <a:t>Monitor and oversee management (ask questions about “how” at the tactical level; take actions at the strategic level)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7636209-050D-5946-A95D-A551576264A9}"/>
              </a:ext>
            </a:extLst>
          </p:cNvPr>
          <p:cNvSpPr txBox="1">
            <a:spLocks/>
          </p:cNvSpPr>
          <p:nvPr/>
        </p:nvSpPr>
        <p:spPr>
          <a:xfrm>
            <a:off x="2829698" y="526065"/>
            <a:ext cx="9238735" cy="863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pc="300" dirty="0">
                <a:solidFill>
                  <a:srgbClr val="737373"/>
                </a:solidFill>
              </a:rPr>
              <a:t>WHAT IS THE JOB OF THE BOARD?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576332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DAD10-B96B-431D-8512-9CADA2A4C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6881"/>
            <a:ext cx="6958914" cy="4420082"/>
          </a:xfrm>
        </p:spPr>
        <p:txBody>
          <a:bodyPr>
            <a:normAutofit/>
          </a:bodyPr>
          <a:lstStyle/>
          <a:p>
            <a:r>
              <a:rPr lang="en-US" dirty="0"/>
              <a:t>Board and Committee Minutes </a:t>
            </a:r>
            <a:r>
              <a:rPr lang="en-US" sz="2600" i="1" dirty="0"/>
              <a:t>(the official record of board actions -- required)</a:t>
            </a:r>
          </a:p>
          <a:p>
            <a:r>
              <a:rPr lang="en-US" dirty="0"/>
              <a:t>Meeting Agendas</a:t>
            </a:r>
          </a:p>
          <a:p>
            <a:r>
              <a:rPr lang="en-US" dirty="0"/>
              <a:t>Board Committees</a:t>
            </a:r>
          </a:p>
          <a:p>
            <a:r>
              <a:rPr lang="en-US" dirty="0"/>
              <a:t>Policy Book</a:t>
            </a:r>
          </a:p>
          <a:p>
            <a:r>
              <a:rPr lang="en-US" dirty="0"/>
              <a:t>Board Calendar</a:t>
            </a:r>
          </a:p>
          <a:p>
            <a:r>
              <a:rPr lang="en-US" dirty="0"/>
              <a:t>Annual Budget</a:t>
            </a:r>
          </a:p>
          <a:p>
            <a:r>
              <a:rPr lang="en-US" dirty="0"/>
              <a:t>Financial Dashboard</a:t>
            </a:r>
          </a:p>
          <a:p>
            <a:r>
              <a:rPr lang="en-US" dirty="0"/>
              <a:t>Strategic Plan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28FBCF6-0D83-D046-A5B9-37FD236C764C}"/>
              </a:ext>
            </a:extLst>
          </p:cNvPr>
          <p:cNvSpPr txBox="1">
            <a:spLocks/>
          </p:cNvSpPr>
          <p:nvPr/>
        </p:nvSpPr>
        <p:spPr>
          <a:xfrm>
            <a:off x="3274540" y="455676"/>
            <a:ext cx="9238735" cy="863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pc="300" dirty="0">
                <a:solidFill>
                  <a:srgbClr val="737373"/>
                </a:solidFill>
              </a:rPr>
              <a:t>TOOLS FOR THE BOARD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052824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9698" y="526065"/>
            <a:ext cx="9238735" cy="863029"/>
          </a:xfrm>
        </p:spPr>
        <p:txBody>
          <a:bodyPr>
            <a:normAutofit/>
          </a:bodyPr>
          <a:lstStyle/>
          <a:p>
            <a:pPr lvl="0"/>
            <a:r>
              <a:rPr lang="en-US" b="1" spc="300" dirty="0">
                <a:solidFill>
                  <a:srgbClr val="737373"/>
                </a:solidFill>
              </a:rPr>
              <a:t>AGENDAS: WHY DO WE SET THEM?</a:t>
            </a:r>
            <a:endParaRPr lang="en-US" b="1" i="1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308279" y="634936"/>
            <a:ext cx="59641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882046" y="1701800"/>
            <a:ext cx="10359522" cy="4840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400" dirty="0"/>
              <a:t>So attendees know what to expect and can prepare accordingly</a:t>
            </a:r>
          </a:p>
          <a:p>
            <a:r>
              <a:rPr lang="en-US" sz="3400" dirty="0"/>
              <a:t>To get buy-in on the topics being discussed</a:t>
            </a:r>
          </a:p>
          <a:p>
            <a:r>
              <a:rPr lang="en-US" sz="3400" dirty="0"/>
              <a:t>To set boundaries</a:t>
            </a:r>
          </a:p>
          <a:p>
            <a:r>
              <a:rPr lang="en-US" sz="3400" dirty="0"/>
              <a:t>To ensure the group stays focused</a:t>
            </a:r>
          </a:p>
          <a:p>
            <a:r>
              <a:rPr lang="en-US" sz="3400" dirty="0"/>
              <a:t>To ensure the meeting starts and ends on time</a:t>
            </a:r>
          </a:p>
          <a:p>
            <a:r>
              <a:rPr lang="en-US" sz="3400" dirty="0"/>
              <a:t>To ensure that the highest priority discussion topics are adequately discussed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D562DA9-DCAF-E54A-A397-5DA8DE19F2FE}"/>
              </a:ext>
            </a:extLst>
          </p:cNvPr>
          <p:cNvSpPr/>
          <p:nvPr/>
        </p:nvSpPr>
        <p:spPr>
          <a:xfrm>
            <a:off x="-38100" y="1701800"/>
            <a:ext cx="469900" cy="10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7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9943" y="424712"/>
            <a:ext cx="9387387" cy="863029"/>
          </a:xfrm>
        </p:spPr>
        <p:txBody>
          <a:bodyPr>
            <a:normAutofit/>
          </a:bodyPr>
          <a:lstStyle/>
          <a:p>
            <a:r>
              <a:rPr lang="en-US" b="1" spc="300" dirty="0">
                <a:solidFill>
                  <a:srgbClr val="737373"/>
                </a:solidFill>
              </a:rPr>
              <a:t>AGENDAS: </a:t>
            </a:r>
            <a:r>
              <a:rPr lang="en-US" b="1" u="sng" spc="300" dirty="0">
                <a:solidFill>
                  <a:srgbClr val="737373"/>
                </a:solidFill>
              </a:rPr>
              <a:t>HOW</a:t>
            </a:r>
            <a:r>
              <a:rPr lang="en-US" b="1" spc="300" dirty="0">
                <a:solidFill>
                  <a:srgbClr val="737373"/>
                </a:solidFill>
              </a:rPr>
              <a:t> DO WE SET THEM?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1947"/>
            <a:ext cx="10515600" cy="4791783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Who sets the agenda? – YOU DO!</a:t>
            </a:r>
          </a:p>
          <a:p>
            <a:r>
              <a:rPr lang="en-US" sz="3600" dirty="0"/>
              <a:t>What should be included in the agenda?</a:t>
            </a:r>
          </a:p>
          <a:p>
            <a:pPr lvl="1"/>
            <a:r>
              <a:rPr lang="en-US" sz="3200" dirty="0"/>
              <a:t>Agenda items</a:t>
            </a:r>
          </a:p>
          <a:p>
            <a:pPr lvl="1"/>
            <a:r>
              <a:rPr lang="en-US" sz="3200" dirty="0"/>
              <a:t>Time allotted</a:t>
            </a:r>
          </a:p>
          <a:p>
            <a:pPr lvl="1"/>
            <a:r>
              <a:rPr lang="en-US" sz="3200" dirty="0"/>
              <a:t>Person responsible</a:t>
            </a:r>
          </a:p>
          <a:p>
            <a:pPr lvl="1"/>
            <a:r>
              <a:rPr lang="en-US" sz="3200" dirty="0"/>
              <a:t>Desired outcome</a:t>
            </a:r>
          </a:p>
          <a:p>
            <a:pPr lvl="1"/>
            <a:r>
              <a:rPr lang="en-US" sz="3200" dirty="0"/>
              <a:t>Background info or materials</a:t>
            </a:r>
          </a:p>
          <a:p>
            <a:pPr lvl="1"/>
            <a:r>
              <a:rPr lang="en-US" sz="3200" dirty="0"/>
              <a:t>Process</a:t>
            </a:r>
          </a:p>
          <a:p>
            <a:r>
              <a:rPr lang="en-US" sz="3600" dirty="0"/>
              <a:t>How should we order the items?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2832" y="3209124"/>
            <a:ext cx="4079168" cy="364887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EC067B4-FCF4-F64E-A57F-D3A013075268}"/>
              </a:ext>
            </a:extLst>
          </p:cNvPr>
          <p:cNvSpPr/>
          <p:nvPr/>
        </p:nvSpPr>
        <p:spPr>
          <a:xfrm>
            <a:off x="-38100" y="1701800"/>
            <a:ext cx="469900" cy="10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22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8C419-7EF9-4832-9DD8-2384C2EDF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5915"/>
            <a:ext cx="10515600" cy="4831048"/>
          </a:xfrm>
        </p:spPr>
        <p:txBody>
          <a:bodyPr>
            <a:normAutofit fontScale="92500"/>
          </a:bodyPr>
          <a:lstStyle/>
          <a:p>
            <a:r>
              <a:rPr lang="en-US" dirty="0"/>
              <a:t>Send out agendas and any supporting materials at least 5-7 days in advance</a:t>
            </a:r>
          </a:p>
          <a:p>
            <a:r>
              <a:rPr lang="en-US" dirty="0"/>
              <a:t>Be sure to keep track in the minutes of what is a formal decision of the board versus a discussion item</a:t>
            </a:r>
          </a:p>
          <a:p>
            <a:r>
              <a:rPr lang="en-US" dirty="0"/>
              <a:t>Minutes should also state who is attending the meeting (including any guests); the board must approve any minutes for them to be official record</a:t>
            </a:r>
          </a:p>
          <a:p>
            <a:r>
              <a:rPr lang="en-US" dirty="0"/>
              <a:t>A quorum (minimum number of board members) must be present in order to make formal decisions; discussion can happen without a quorum</a:t>
            </a:r>
          </a:p>
          <a:p>
            <a:r>
              <a:rPr lang="en-US" dirty="0"/>
              <a:t>Any committees of the board should also keep minutes and distribute them to the other board members</a:t>
            </a:r>
          </a:p>
          <a:p>
            <a:r>
              <a:rPr lang="en-US" dirty="0"/>
              <a:t>If your board has trouble keeping on track, it might be helpful to get an outside facilitator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447E4E9-C1D3-5B4A-A579-F4485A6C1A8C}"/>
              </a:ext>
            </a:extLst>
          </p:cNvPr>
          <p:cNvSpPr txBox="1">
            <a:spLocks/>
          </p:cNvSpPr>
          <p:nvPr/>
        </p:nvSpPr>
        <p:spPr>
          <a:xfrm>
            <a:off x="3163330" y="482886"/>
            <a:ext cx="9238735" cy="863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pc="300" dirty="0">
                <a:solidFill>
                  <a:srgbClr val="737373"/>
                </a:solidFill>
              </a:rPr>
              <a:t>BOARD MEETING TIPS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93830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6C089-6624-469A-B064-529F876BF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7015"/>
            <a:ext cx="10515600" cy="440994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Members have a right to know what is going on with their co-op – make sure that you communicate proactively and appropriately about important issues and pending decisions</a:t>
            </a:r>
          </a:p>
          <a:p>
            <a:r>
              <a:rPr lang="en-US" dirty="0"/>
              <a:t>Seek guidance and input from members regularly through surveys or office hours or other open forums (</a:t>
            </a:r>
            <a:r>
              <a:rPr lang="en-US" i="1" dirty="0"/>
              <a:t>be sure to be clear if you are asking for input or decision-making!</a:t>
            </a:r>
            <a:r>
              <a:rPr lang="en-US" dirty="0"/>
              <a:t>)</a:t>
            </a:r>
          </a:p>
          <a:p>
            <a:r>
              <a:rPr lang="en-US" dirty="0"/>
              <a:t>Some co-ops allow for an open time at the end of board meetings where members can come and ask questions or add things to the next board agenda</a:t>
            </a:r>
          </a:p>
          <a:p>
            <a:r>
              <a:rPr lang="en-US" dirty="0"/>
              <a:t>Certain key decisions (like merging or closing the co-op) must go to the members for a vote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D902158-0B39-EF47-831F-3132344B241A}"/>
              </a:ext>
            </a:extLst>
          </p:cNvPr>
          <p:cNvSpPr txBox="1">
            <a:spLocks/>
          </p:cNvSpPr>
          <p:nvPr/>
        </p:nvSpPr>
        <p:spPr>
          <a:xfrm>
            <a:off x="2953265" y="414854"/>
            <a:ext cx="9238735" cy="863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pc="300" dirty="0">
                <a:solidFill>
                  <a:srgbClr val="737373"/>
                </a:solidFill>
              </a:rPr>
              <a:t>COMMUNICATING WITH MEMBERS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158315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30FEA-6E57-44CE-A7F2-351F0FE25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7703"/>
            <a:ext cx="10515600" cy="443035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Approve  board meeting minutes</a:t>
            </a:r>
          </a:p>
          <a:p>
            <a:r>
              <a:rPr lang="en-US" dirty="0"/>
              <a:t>Approve board policies</a:t>
            </a:r>
          </a:p>
          <a:p>
            <a:r>
              <a:rPr lang="en-US" dirty="0"/>
              <a:t>Approve certain spending or other items as outlined in the policies</a:t>
            </a:r>
          </a:p>
          <a:p>
            <a:r>
              <a:rPr lang="en-US" dirty="0"/>
              <a:t>Assign duties to any board committees; appoint members of committees</a:t>
            </a:r>
          </a:p>
          <a:p>
            <a:r>
              <a:rPr lang="en-US" dirty="0"/>
              <a:t>Accept treasurers financial reports</a:t>
            </a:r>
          </a:p>
          <a:p>
            <a:r>
              <a:rPr lang="en-US" dirty="0"/>
              <a:t>Approve annual budget</a:t>
            </a:r>
          </a:p>
          <a:p>
            <a:r>
              <a:rPr lang="en-US" dirty="0"/>
              <a:t>Set the date and agenda of the annual meeting</a:t>
            </a:r>
          </a:p>
          <a:p>
            <a:r>
              <a:rPr lang="en-US" dirty="0"/>
              <a:t>Decide on any patronage refunds</a:t>
            </a:r>
          </a:p>
          <a:p>
            <a:r>
              <a:rPr lang="en-US" dirty="0"/>
              <a:t>Annual review of manager</a:t>
            </a:r>
          </a:p>
          <a:p>
            <a:r>
              <a:rPr lang="en-US" dirty="0"/>
              <a:t>Annual review of board performance</a:t>
            </a:r>
          </a:p>
          <a:p>
            <a:r>
              <a:rPr lang="en-US" dirty="0"/>
              <a:t>Craft language of proposed changes to the articles or bylaws (members approve)</a:t>
            </a:r>
          </a:p>
          <a:p>
            <a:r>
              <a:rPr lang="en-US" dirty="0"/>
              <a:t>Approve any significant new strategic direction (new market, new office etc.)</a:t>
            </a:r>
          </a:p>
          <a:p>
            <a:r>
              <a:rPr lang="en-US" dirty="0"/>
              <a:t>Sign loan documents, leases, other official acts of the company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F0511B9-1DBB-3241-8D0A-661C65356388}"/>
              </a:ext>
            </a:extLst>
          </p:cNvPr>
          <p:cNvSpPr txBox="1">
            <a:spLocks/>
          </p:cNvSpPr>
          <p:nvPr/>
        </p:nvSpPr>
        <p:spPr>
          <a:xfrm>
            <a:off x="3113903" y="340714"/>
            <a:ext cx="9238735" cy="1105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pc="300" dirty="0">
                <a:solidFill>
                  <a:srgbClr val="737373"/>
                </a:solidFill>
              </a:rPr>
              <a:t>WHAT KIND OF DECISIONS DOES    THE BOARD MAKE?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609842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9601" y="249634"/>
            <a:ext cx="9500172" cy="1084210"/>
          </a:xfrm>
        </p:spPr>
        <p:txBody>
          <a:bodyPr>
            <a:normAutofit fontScale="90000"/>
          </a:bodyPr>
          <a:lstStyle/>
          <a:p>
            <a:r>
              <a:rPr lang="en-US" b="1" spc="300" dirty="0">
                <a:solidFill>
                  <a:srgbClr val="737373"/>
                </a:solidFill>
              </a:rPr>
              <a:t>GOOD GOVERNANCE TOOLS: </a:t>
            </a:r>
            <a:r>
              <a:rPr lang="en-US" spc="300" dirty="0">
                <a:solidFill>
                  <a:srgbClr val="737373"/>
                </a:solidFill>
              </a:rPr>
              <a:t>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1630" y="2022231"/>
            <a:ext cx="11160370" cy="4835770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b="1" dirty="0"/>
              <a:t>Role of committees</a:t>
            </a:r>
          </a:p>
          <a:p>
            <a:r>
              <a:rPr lang="en-US" sz="2800" dirty="0"/>
              <a:t>Detail oriented planning and research</a:t>
            </a:r>
          </a:p>
          <a:p>
            <a:r>
              <a:rPr lang="en-US" sz="2800" dirty="0"/>
              <a:t>Organizing an event or short </a:t>
            </a:r>
          </a:p>
          <a:p>
            <a:pPr marL="0" indent="0">
              <a:buNone/>
            </a:pPr>
            <a:r>
              <a:rPr lang="en-US" sz="2800" dirty="0"/>
              <a:t>   term process</a:t>
            </a:r>
          </a:p>
          <a:p>
            <a:r>
              <a:rPr lang="en-US" sz="2800" dirty="0"/>
              <a:t>Writing and editing</a:t>
            </a:r>
          </a:p>
          <a:p>
            <a:r>
              <a:rPr lang="en-US" sz="2800" dirty="0"/>
              <a:t>Crafting a proposal for the whole board to review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Committee charters</a:t>
            </a:r>
          </a:p>
          <a:p>
            <a:r>
              <a:rPr lang="en-US" dirty="0"/>
              <a:t>Purpose </a:t>
            </a:r>
          </a:p>
          <a:p>
            <a:r>
              <a:rPr lang="en-US" dirty="0"/>
              <a:t>Relationship with board</a:t>
            </a:r>
          </a:p>
          <a:p>
            <a:r>
              <a:rPr lang="en-US" dirty="0"/>
              <a:t>Who can be a member of this committee?</a:t>
            </a:r>
          </a:p>
          <a:p>
            <a:r>
              <a:rPr lang="en-US" dirty="0"/>
              <a:t>Who appoints members?</a:t>
            </a:r>
          </a:p>
          <a:p>
            <a:r>
              <a:rPr lang="en-US" dirty="0"/>
              <a:t>Committee terms &amp; member terms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970662-5927-8F43-A274-7CAF7076F622}"/>
              </a:ext>
            </a:extLst>
          </p:cNvPr>
          <p:cNvSpPr/>
          <p:nvPr/>
        </p:nvSpPr>
        <p:spPr>
          <a:xfrm>
            <a:off x="-38100" y="1701800"/>
            <a:ext cx="469900" cy="10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98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1328</Words>
  <Application>Microsoft Office PowerPoint</Application>
  <PresentationFormat>Widescreen</PresentationFormat>
  <Paragraphs>156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Office Theme</vt:lpstr>
      <vt:lpstr>What You Should Know: An Introduction for Cooperative Board Members</vt:lpstr>
      <vt:lpstr>PowerPoint Presentation</vt:lpstr>
      <vt:lpstr>PowerPoint Presentation</vt:lpstr>
      <vt:lpstr>AGENDAS: WHY DO WE SET THEM?</vt:lpstr>
      <vt:lpstr>AGENDAS: HOW DO WE SET THEM?</vt:lpstr>
      <vt:lpstr>PowerPoint Presentation</vt:lpstr>
      <vt:lpstr>PowerPoint Presentation</vt:lpstr>
      <vt:lpstr>PowerPoint Presentation</vt:lpstr>
      <vt:lpstr>GOOD GOVERNANCE TOOLS: COMMITTEES</vt:lpstr>
      <vt:lpstr>PowerPoint Presentation</vt:lpstr>
      <vt:lpstr>Roberts Rules of Order – a time-tested guide for orderly group decision-making</vt:lpstr>
      <vt:lpstr>PowerPoint Presentation</vt:lpstr>
      <vt:lpstr>PowerPoint Presentation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Maia Potok-Holmes</dc:creator>
  <cp:lastModifiedBy>M Lund</cp:lastModifiedBy>
  <cp:revision>45</cp:revision>
  <dcterms:created xsi:type="dcterms:W3CDTF">2019-08-30T17:55:16Z</dcterms:created>
  <dcterms:modified xsi:type="dcterms:W3CDTF">2019-12-06T21:06:44Z</dcterms:modified>
</cp:coreProperties>
</file>