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439" r:id="rId3"/>
    <p:sldId id="441" r:id="rId4"/>
    <p:sldId id="438" r:id="rId5"/>
    <p:sldId id="443" r:id="rId6"/>
    <p:sldId id="446" r:id="rId7"/>
    <p:sldId id="451" r:id="rId8"/>
    <p:sldId id="448" r:id="rId9"/>
    <p:sldId id="452" r:id="rId10"/>
    <p:sldId id="447" r:id="rId11"/>
    <p:sldId id="449" r:id="rId12"/>
    <p:sldId id="450" r:id="rId13"/>
    <p:sldId id="43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75962"/>
  </p:normalViewPr>
  <p:slideViewPr>
    <p:cSldViewPr snapToGrid="0" snapToObjects="1">
      <p:cViewPr varScale="1">
        <p:scale>
          <a:sx n="50" d="100"/>
          <a:sy n="50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E119-05E9-478B-BF0C-1356EBEAFDE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9043E-D015-4897-BB5D-69C557A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Hello!  Welcome to What You Need to Know: an introduction for cooperative Board members.  </a:t>
            </a:r>
            <a:r>
              <a:rPr lang="en-US" dirty="0" err="1"/>
              <a:t>I,m</a:t>
            </a:r>
            <a:r>
              <a:rPr lang="en-US" dirty="0"/>
              <a:t> Deborah Craig with the Northwest Center for Cooperative Development, and today we will be talking about the roles and responsibilities of the board members of a worker-owned homecare cooperative.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00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Giving feedback vs the board speaking with one voice.</a:t>
            </a:r>
          </a:p>
          <a:p>
            <a:r>
              <a:rPr lang="en-US" dirty="0"/>
              <a:t>Performance reviews are some of the hardest things to do - -get outside help if you need it to do this job well. </a:t>
            </a:r>
          </a:p>
          <a:p>
            <a:r>
              <a:rPr lang="en-US" dirty="0"/>
              <a:t>A good plan should include specific goals for the manager ,and also a plan for any training and development needed.</a:t>
            </a:r>
          </a:p>
          <a:p>
            <a:r>
              <a:rPr lang="en-US" dirty="0"/>
              <a:t>Commit to both an annual review for management and also an annual board evaluation of your own work.</a:t>
            </a:r>
          </a:p>
          <a:p>
            <a:endParaRPr lang="en-US" dirty="0"/>
          </a:p>
          <a:p>
            <a:r>
              <a:rPr lang="en-US" dirty="0"/>
              <a:t>Helping the Manager focus on areas where she or he could build their skills is a core part of your job – give it some good thought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9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of the key responsibilities of a board is to hire and supervise management.  Every board needs to have a succession plan in place for their key management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8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the key responsibilities of a board is to hire and supervise management.  Every board needs to have a succession plan in place for their key management staff.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9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08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DED4-C180-E442-B495-8F4F3286A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0093"/>
            <a:ext cx="9144000" cy="209986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61B53-4895-2D4D-BC75-29C748C4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48AA5C-E656-0349-9002-E3B1352B619C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32F8A4-2294-1A45-B221-053CB74FE389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0EDE84-0198-874D-B711-1E6B9F800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7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508E-6645-7A40-8C96-39480389A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7715"/>
            <a:ext cx="10515600" cy="8906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58E59-578A-3D47-B420-351E9B745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733"/>
            <a:ext cx="10515600" cy="3659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7C6D9-60B1-F642-A68F-237068CA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D6E7-4F4B-2C41-AB81-5C7213C9AF7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F6C9D-F870-3F4E-BDAB-4CFE5F27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B4574-C78D-1543-A0FC-F664C81A3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DBE-FDDF-FA4A-A49D-60D23520FF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56147-E876-5A4E-8883-099034113B03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EE3327-9CEC-7946-A388-98978FCEB468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68D074-2EC0-D24E-94D4-55C1C9AE0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4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6222-7598-AB4C-A3F6-D16444A1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E6E08-A6CD-354F-A0F2-2B7E0D955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AED22A-F988-6F4A-9713-7C14883C86AB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B45B27-A40A-6146-87E2-2FDA907E3635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908450-A6E9-FF48-A1DD-C3F6236E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8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F364-55F1-FD45-9075-0153621B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337"/>
            <a:ext cx="10515600" cy="10375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6B7C6-4AF6-054C-9468-421BC1E36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17731"/>
            <a:ext cx="5181600" cy="3659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C80DB-B9F4-0549-AE7B-932EC5648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17731"/>
            <a:ext cx="5181600" cy="3659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A29852-B42A-FB4D-87DA-EA738E157399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2E9C3E-CE3D-D945-86CB-604D6C116BBE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F37190-D0C2-1449-A0B4-18A5AE2844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1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6F059-6BB2-024C-BB39-57063DC8C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0488"/>
            <a:ext cx="10515600" cy="905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81926-561D-884E-B9EF-E4B03F0D1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375605"/>
            <a:ext cx="5157787" cy="63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22FE1-4797-E14A-A3A2-AF967EAF6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98919"/>
            <a:ext cx="5157787" cy="30907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E94D7-5FF2-8944-AEAA-DCFDBC553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375606"/>
            <a:ext cx="5183188" cy="639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1D378-6A59-B844-B012-6D668BE15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98919"/>
            <a:ext cx="5183188" cy="30907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820E2E-B43B-5440-B021-EB57A8637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B863B5-F962-E84B-B52D-2D386CA03284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A05B5F-A5DA-3D41-97F7-E9423768A661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234786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6B7E-7E1F-6E48-AE31-9CB94539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741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B472CF-F71E-AA43-84B4-7D6939D16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32C351F-5793-394D-A3A3-7C20078E77BF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A5C9B-5754-FB4D-AF38-6E802FDCBB46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157693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3A7998-8A60-8243-8DC8-E1151CA43F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A392946-745A-8145-9506-8DCFCD11D22D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D39FF-FE6D-A74D-A465-B7BF482B4057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13413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2181-8575-2745-A662-1BD8B605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19269"/>
            <a:ext cx="3932237" cy="10437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CFDEB-0DCE-CF4C-BAA0-10204AD1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19269"/>
            <a:ext cx="6172200" cy="45417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A86C6-778E-2B40-BBC8-8776143A9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14598"/>
            <a:ext cx="3932237" cy="33543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3C64A1-D7FF-A14C-A4F8-72FD1EE199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074551D-F33F-0543-B2E2-60F5EB27F292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7E79BA-86BA-4349-8961-916E5E2D0AC2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270751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E278-95C7-6644-880E-4D3910263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19269"/>
            <a:ext cx="3932237" cy="12683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44188-4389-B046-AC33-B60B86547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9269"/>
            <a:ext cx="6172200" cy="45417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DFCC-D125-5B4B-AFB1-04CBF64B1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42992"/>
            <a:ext cx="3932237" cy="32259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88DCEF-9DB9-4247-818B-C421872221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7C62AF8-D07A-E143-9816-6CB31357B141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4BE532-3C22-2D45-9D13-78EDD325E210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53727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E9D948-90A4-B24F-80D6-416EA885D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924B4-8056-E94F-BE9E-6316880D5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F0C26-3749-A94E-A160-33B7DB093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D6E7-4F4B-2C41-AB81-5C7213C9AF7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B8BC-7934-9B4D-BB94-9F8D6B9F6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FB2BD-2430-534A-95E3-3D998481C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99DBE-FDDF-FA4A-A49D-60D23520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04CB-FE9E-BA46-97D8-C62E8CE66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0094"/>
            <a:ext cx="9048108" cy="1117350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0070C0"/>
                </a:solidFill>
                <a:latin typeface="+mn-lt"/>
              </a:rPr>
              <a:t>What You Should Know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:</a:t>
            </a:r>
            <a:br>
              <a:rPr lang="en-US" sz="3200" dirty="0">
                <a:solidFill>
                  <a:srgbClr val="0070C0"/>
                </a:solidFill>
                <a:latin typeface="+mn-lt"/>
              </a:rPr>
            </a:br>
            <a:r>
              <a:rPr lang="en-US" sz="3200" dirty="0">
                <a:solidFill>
                  <a:srgbClr val="0070C0"/>
                </a:solidFill>
                <a:latin typeface="+mn-lt"/>
              </a:rPr>
              <a:t>An Introduction for Cooperative Board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C3510-6C2A-5148-8CF4-825B1DA35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8004"/>
            <a:ext cx="9144000" cy="2568540"/>
          </a:xfrm>
        </p:spPr>
        <p:txBody>
          <a:bodyPr>
            <a:noAutofit/>
          </a:bodyPr>
          <a:lstStyle/>
          <a:p>
            <a:r>
              <a:rPr lang="en-US" sz="4800" dirty="0"/>
              <a:t>Working with the Management of a Worker-owned  Homecare Cooperative </a:t>
            </a:r>
          </a:p>
        </p:txBody>
      </p:sp>
    </p:spTree>
    <p:extLst>
      <p:ext uri="{BB962C8B-B14F-4D97-AF65-F5344CB8AC3E}">
        <p14:creationId xmlns:p14="http://schemas.microsoft.com/office/powerpoint/2010/main" val="3949570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4CED9-EE81-499F-B343-3103E504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&amp;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00738-400C-45AB-9135-CA5D9119B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8387"/>
            <a:ext cx="10515600" cy="36695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Ensure regular exchanges of information in your board practice, including regular financial statements and other materials to ensure transparency and shared understanding</a:t>
            </a:r>
          </a:p>
          <a:p>
            <a:r>
              <a:rPr lang="en-US" dirty="0"/>
              <a:t>Encourage robust and respectful discussion in the board room, but never undercut each other in public</a:t>
            </a:r>
          </a:p>
          <a:p>
            <a:r>
              <a:rPr lang="en-US" dirty="0"/>
              <a:t>Assume best intentions and strive to create an environment where everyone is safe to speak</a:t>
            </a:r>
          </a:p>
          <a:p>
            <a:r>
              <a:rPr lang="en-US" dirty="0"/>
              <a:t>Ask good questions to encourage meaningful conversation</a:t>
            </a:r>
          </a:p>
          <a:p>
            <a:r>
              <a:rPr lang="en-US" dirty="0"/>
              <a:t>Focus on important issues and results for the co-op as a whole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8961D47-CA5C-4E58-A1D2-963319EDD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0" y="664277"/>
            <a:ext cx="2060574" cy="15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3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9CA97-A7F3-43EB-B3AC-A757AD12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050" y="495301"/>
            <a:ext cx="5848350" cy="1529450"/>
          </a:xfrm>
        </p:spPr>
        <p:txBody>
          <a:bodyPr/>
          <a:lstStyle/>
          <a:p>
            <a:r>
              <a:rPr lang="en-US" dirty="0"/>
              <a:t>What are some good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1F126-F47F-425C-8DEC-EB66A8B07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125"/>
            <a:ext cx="10515600" cy="4033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Think about trying to explain a board action or issue to a member – avoid yes/no answers:</a:t>
            </a:r>
          </a:p>
          <a:p>
            <a:r>
              <a:rPr lang="en-US" dirty="0"/>
              <a:t>“What impact will this idea have on the co-op and individual members?”</a:t>
            </a:r>
          </a:p>
          <a:p>
            <a:r>
              <a:rPr lang="en-US" dirty="0"/>
              <a:t>“How will the idea help us achieve our strategic plan and meet our mission?”</a:t>
            </a:r>
          </a:p>
          <a:p>
            <a:r>
              <a:rPr lang="en-US" dirty="0"/>
              <a:t>“How much money and staff time might it take to reach the goals of this proposal?”</a:t>
            </a:r>
          </a:p>
          <a:p>
            <a:r>
              <a:rPr lang="en-US" dirty="0"/>
              <a:t>“Are there alternatives? What are the pros and cons of each?”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52388A9-5B1D-4986-A1D4-95A04B881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7334" y="681037"/>
            <a:ext cx="2038239" cy="152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1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A8A70-3319-4EB8-AD08-95D73169B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7715"/>
            <a:ext cx="10515600" cy="759710"/>
          </a:xfrm>
        </p:spPr>
        <p:txBody>
          <a:bodyPr>
            <a:normAutofit/>
          </a:bodyPr>
          <a:lstStyle/>
          <a:p>
            <a:r>
              <a:rPr lang="en-US" dirty="0"/>
              <a:t>A sound board/manager relationship: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1DC25-0531-4FDF-9B62-9999E4D44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/>
              <a:t>A balance of influence and mutual interest in each others perspective</a:t>
            </a:r>
          </a:p>
        </p:txBody>
      </p:sp>
    </p:spTree>
    <p:extLst>
      <p:ext uri="{BB962C8B-B14F-4D97-AF65-F5344CB8AC3E}">
        <p14:creationId xmlns:p14="http://schemas.microsoft.com/office/powerpoint/2010/main" val="1041347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688B-7014-4EF0-B81D-02F5E90C2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801E6-E4D1-4986-8C9B-AE8037519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Content provided by UW Center for Cooperatives, Northwest Cooperative Development Center, USDA, Co-opera Company </a:t>
            </a:r>
          </a:p>
        </p:txBody>
      </p:sp>
    </p:spTree>
    <p:extLst>
      <p:ext uri="{BB962C8B-B14F-4D97-AF65-F5344CB8AC3E}">
        <p14:creationId xmlns:p14="http://schemas.microsoft.com/office/powerpoint/2010/main" val="57605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1F92-7AF1-42C7-8479-503B1587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Role of the Board vs Management?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2B07E-105C-466E-AC33-0D1464AFDA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Board Responsibilities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3AF74-D03C-4DA4-A1A4-BD7F896A8F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Handles policy level decisions</a:t>
            </a:r>
          </a:p>
          <a:p>
            <a:r>
              <a:rPr lang="en-US" dirty="0"/>
              <a:t>Sets policy</a:t>
            </a:r>
          </a:p>
          <a:p>
            <a:r>
              <a:rPr lang="en-US" dirty="0"/>
              <a:t>Supports management in carrying out their duties</a:t>
            </a:r>
          </a:p>
          <a:p>
            <a:r>
              <a:rPr lang="en-US" dirty="0"/>
              <a:t>Hires and evaluates Manager</a:t>
            </a:r>
          </a:p>
          <a:p>
            <a:r>
              <a:rPr lang="en-US" dirty="0"/>
              <a:t>Serves as a trusted advisor to management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95A7E-8DC2-4751-9C07-C0B9FF37F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Manager Responsibilities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F57BF3-31E5-461A-A9B0-045ACE34B51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Handles operational decisions</a:t>
            </a:r>
          </a:p>
          <a:p>
            <a:r>
              <a:rPr lang="en-US" dirty="0"/>
              <a:t>Carries out policy</a:t>
            </a:r>
          </a:p>
          <a:p>
            <a:r>
              <a:rPr lang="en-US" dirty="0"/>
              <a:t>Supports the board in making sound decisions</a:t>
            </a:r>
          </a:p>
          <a:p>
            <a:r>
              <a:rPr lang="en-US" dirty="0"/>
              <a:t>Hires and evaluates other staff</a:t>
            </a:r>
          </a:p>
          <a:p>
            <a:r>
              <a:rPr lang="en-US" dirty="0"/>
              <a:t>Serves as a trusted source of information &amp; analysis for board</a:t>
            </a:r>
          </a:p>
        </p:txBody>
      </p:sp>
    </p:spTree>
    <p:extLst>
      <p:ext uri="{BB962C8B-B14F-4D97-AF65-F5344CB8AC3E}">
        <p14:creationId xmlns:p14="http://schemas.microsoft.com/office/powerpoint/2010/main" val="257272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BA4F-6D0C-4BCE-B229-62782E99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3830B-C19A-4FDF-9F88-3B904F37F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are all on the same team, </a:t>
            </a:r>
          </a:p>
          <a:p>
            <a:pPr marL="0" indent="0">
              <a:buNone/>
            </a:pPr>
            <a:r>
              <a:rPr lang="en-US" dirty="0"/>
              <a:t>and should be rowing in </a:t>
            </a:r>
          </a:p>
          <a:p>
            <a:pPr marL="0" indent="0">
              <a:buNone/>
            </a:pPr>
            <a:r>
              <a:rPr lang="en-US" dirty="0"/>
              <a:t>the same direction!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45D645-04F8-4045-8EDA-CBDA273D8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475" y="2388387"/>
            <a:ext cx="5384800" cy="348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2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CCD9-9819-4D65-B31E-CB202035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875" y="371475"/>
            <a:ext cx="5867400" cy="2016912"/>
          </a:xfrm>
        </p:spPr>
        <p:txBody>
          <a:bodyPr>
            <a:normAutofit fontScale="90000"/>
          </a:bodyPr>
          <a:lstStyle/>
          <a:p>
            <a:r>
              <a:rPr lang="en-US" dirty="0"/>
              <a:t>How can this all work in a </a:t>
            </a:r>
            <a:br>
              <a:rPr lang="en-US" dirty="0"/>
            </a:br>
            <a:r>
              <a:rPr lang="en-US" dirty="0"/>
              <a:t>worker-owned cooperative?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0372E-60D5-46D4-8456-B9D89FD21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really challenging to wear multiple hats as a </a:t>
            </a:r>
          </a:p>
          <a:p>
            <a:pPr marL="0" indent="0">
              <a:buNone/>
            </a:pPr>
            <a:r>
              <a:rPr lang="en-US" dirty="0"/>
              <a:t>caregiver, co-op member/owner and board </a:t>
            </a:r>
          </a:p>
          <a:p>
            <a:pPr marL="0" indent="0">
              <a:buNone/>
            </a:pPr>
            <a:r>
              <a:rPr lang="en-US" dirty="0"/>
              <a:t>member.  Keys to success: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Teamwork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Appropriate oversight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Good communication and information-sharing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17D5911-333D-4877-ACD9-626D6BD48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29575" y="1797330"/>
            <a:ext cx="3409949" cy="406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4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77BFF-2248-49D7-A27A-AEB5FD74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6E2EC-CC14-471E-97D4-793441DEF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50"/>
            <a:ext cx="10515600" cy="38719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Everyone on a team has different roles – good teams respect each person’s role, and support each other so everyone succeeds, individually and together (the Manager’s success and the Board’s success are interdependent)</a:t>
            </a:r>
          </a:p>
          <a:p>
            <a:r>
              <a:rPr lang="en-US" dirty="0"/>
              <a:t>In a worker co-op, the same people may play different roles in different situations (office or the field vs the board room)</a:t>
            </a:r>
          </a:p>
          <a:p>
            <a:r>
              <a:rPr lang="en-US" dirty="0"/>
              <a:t>A common vision and shared values help to align co-op members, staff, and board</a:t>
            </a:r>
          </a:p>
          <a:p>
            <a:r>
              <a:rPr lang="en-US" dirty="0"/>
              <a:t>The goal is mutual respect and trust – </a:t>
            </a:r>
            <a:r>
              <a:rPr lang="en-US" b="1" dirty="0"/>
              <a:t>do your part to create this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D3591D-7410-4855-8855-34A39ADDF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204" y="532600"/>
            <a:ext cx="1965521" cy="185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4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0FA62-5F8D-4450-B10D-A53D7BE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224" y="487663"/>
            <a:ext cx="6172201" cy="1245887"/>
          </a:xfrm>
        </p:spPr>
        <p:txBody>
          <a:bodyPr/>
          <a:lstStyle/>
          <a:p>
            <a:r>
              <a:rPr lang="en-US" dirty="0"/>
              <a:t>APPROPRIATE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6B80B-D327-4BCC-8C83-D190322D2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220"/>
            <a:ext cx="10515600" cy="4178743"/>
          </a:xfrm>
        </p:spPr>
        <p:txBody>
          <a:bodyPr>
            <a:normAutofit/>
          </a:bodyPr>
          <a:lstStyle/>
          <a:p>
            <a:r>
              <a:rPr lang="en-US" dirty="0"/>
              <a:t>Use regular check-ins,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informal feedback, and praise to keep everyone on the same page</a:t>
            </a:r>
          </a:p>
          <a:p>
            <a:r>
              <a:rPr lang="en-US" dirty="0"/>
              <a:t>Give guidance to management through clear policies and guidelines for operations</a:t>
            </a:r>
          </a:p>
          <a:p>
            <a:r>
              <a:rPr lang="en-US" dirty="0"/>
              <a:t> Make time and space for annual review of management (</a:t>
            </a:r>
            <a:r>
              <a:rPr lang="en-US" b="1" dirty="0"/>
              <a:t>get help if you need it)</a:t>
            </a:r>
          </a:p>
          <a:p>
            <a:pPr lvl="1"/>
            <a:r>
              <a:rPr lang="en-US" dirty="0"/>
              <a:t>Should be a summary, not a surprise</a:t>
            </a:r>
          </a:p>
          <a:p>
            <a:pPr lvl="1"/>
            <a:r>
              <a:rPr lang="en-US" dirty="0"/>
              <a:t>Include goals for management in your annual plan</a:t>
            </a:r>
          </a:p>
          <a:p>
            <a:pPr lvl="1"/>
            <a:r>
              <a:rPr lang="en-US" b="1" dirty="0"/>
              <a:t>Include a training and development plan for key staff</a:t>
            </a:r>
          </a:p>
        </p:txBody>
      </p:sp>
      <p:pic>
        <p:nvPicPr>
          <p:cNvPr id="4" name="Content Placeholder 10">
            <a:extLst>
              <a:ext uri="{FF2B5EF4-FFF2-40B4-BE49-F238E27FC236}">
                <a16:creationId xmlns:a16="http://schemas.microsoft.com/office/drawing/2014/main" id="{F6863B8C-2F74-4C82-9363-98AED366F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0725" y="487663"/>
            <a:ext cx="1619250" cy="151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1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0FA62-5F8D-4450-B10D-A53D7BE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224" y="487663"/>
            <a:ext cx="6172201" cy="1510557"/>
          </a:xfrm>
        </p:spPr>
        <p:txBody>
          <a:bodyPr>
            <a:normAutofit/>
          </a:bodyPr>
          <a:lstStyle/>
          <a:p>
            <a:r>
              <a:rPr lang="en-US" dirty="0"/>
              <a:t>APPROPRIATE OVERSIGHT</a:t>
            </a:r>
            <a:br>
              <a:rPr lang="en-US" dirty="0"/>
            </a:br>
            <a:r>
              <a:rPr lang="en-US" sz="3600" dirty="0"/>
              <a:t>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6B80B-D327-4BCC-8C83-D190322D2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220"/>
            <a:ext cx="10515600" cy="4178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Carry out your responsibilities by setting the board agendas, doing strategic planning and committing to an annual board evaluation</a:t>
            </a:r>
          </a:p>
          <a:p>
            <a:r>
              <a:rPr lang="en-US" dirty="0"/>
              <a:t>Plan for management succession: elements of a succession plan:</a:t>
            </a:r>
          </a:p>
          <a:p>
            <a:pPr lvl="1"/>
            <a:r>
              <a:rPr lang="en-US" dirty="0"/>
              <a:t>Updated Manager job description</a:t>
            </a:r>
          </a:p>
          <a:p>
            <a:pPr lvl="1"/>
            <a:r>
              <a:rPr lang="en-US" dirty="0"/>
              <a:t>List of key qualifications</a:t>
            </a:r>
          </a:p>
          <a:p>
            <a:pPr lvl="1"/>
            <a:r>
              <a:rPr lang="en-US" dirty="0"/>
              <a:t>Recruitment plan (where to advertise etc.)</a:t>
            </a:r>
          </a:p>
          <a:p>
            <a:pPr lvl="1"/>
            <a:r>
              <a:rPr lang="en-US" dirty="0"/>
              <a:t>Key people/positions are identified in an interim plan</a:t>
            </a:r>
          </a:p>
          <a:p>
            <a:r>
              <a:rPr lang="en-US" b="1" dirty="0"/>
              <a:t>Think about the kind of employer that you would like the co-op to be, and model that behavior when you sit in your board seat </a:t>
            </a:r>
            <a:r>
              <a:rPr lang="en-US" dirty="0"/>
              <a:t>(Get a mentor or observe another board for guidance!)</a:t>
            </a:r>
          </a:p>
          <a:p>
            <a:endParaRPr lang="en-US" dirty="0"/>
          </a:p>
        </p:txBody>
      </p:sp>
      <p:pic>
        <p:nvPicPr>
          <p:cNvPr id="4" name="Content Placeholder 10">
            <a:extLst>
              <a:ext uri="{FF2B5EF4-FFF2-40B4-BE49-F238E27FC236}">
                <a16:creationId xmlns:a16="http://schemas.microsoft.com/office/drawing/2014/main" id="{F6863B8C-2F74-4C82-9363-98AED366F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0725" y="487663"/>
            <a:ext cx="1619250" cy="151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4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ED4A-5E20-4FB5-80CD-F01F6DD4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681038"/>
            <a:ext cx="8813800" cy="995362"/>
          </a:xfrm>
        </p:spPr>
        <p:txBody>
          <a:bodyPr/>
          <a:lstStyle/>
          <a:p>
            <a:r>
              <a:rPr lang="en-US" dirty="0"/>
              <a:t>APPROPRIATE OVERSIGHT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2F953-D5C3-4605-B099-BCA662BB1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8731"/>
            <a:ext cx="10515600" cy="3858232"/>
          </a:xfrm>
        </p:spPr>
        <p:txBody>
          <a:bodyPr>
            <a:normAutofit/>
          </a:bodyPr>
          <a:lstStyle/>
          <a:p>
            <a:r>
              <a:rPr lang="en-US" dirty="0"/>
              <a:t>Carry out your responsibilities by setting the board agendas, doing strategic planning and committing to an annual board evaluation</a:t>
            </a:r>
          </a:p>
          <a:p>
            <a:r>
              <a:rPr lang="en-US" dirty="0"/>
              <a:t>Plan for management succession: elements of a succession plan:</a:t>
            </a:r>
          </a:p>
          <a:p>
            <a:pPr lvl="1"/>
            <a:r>
              <a:rPr lang="en-US" dirty="0"/>
              <a:t>Updated Manager job description</a:t>
            </a:r>
          </a:p>
          <a:p>
            <a:pPr lvl="1"/>
            <a:r>
              <a:rPr lang="en-US" dirty="0"/>
              <a:t>List of key qualifications</a:t>
            </a:r>
          </a:p>
          <a:p>
            <a:pPr lvl="1"/>
            <a:r>
              <a:rPr lang="en-US" dirty="0"/>
              <a:t>Recruitment plan (where to advertise etc.)</a:t>
            </a:r>
          </a:p>
          <a:p>
            <a:pPr lvl="1"/>
            <a:r>
              <a:rPr lang="en-US" dirty="0"/>
              <a:t>Key people/positions are identified in an interim plan</a:t>
            </a:r>
          </a:p>
          <a:p>
            <a:r>
              <a:rPr lang="en-US" dirty="0"/>
              <a:t>Think about the kind of employer that you would like the co-op to be, and model that behavior when you sit in your board seat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Content Placeholder 10">
            <a:extLst>
              <a:ext uri="{FF2B5EF4-FFF2-40B4-BE49-F238E27FC236}">
                <a16:creationId xmlns:a16="http://schemas.microsoft.com/office/drawing/2014/main" id="{5CBF7995-33CC-46E5-8739-633883941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8650" y="474004"/>
            <a:ext cx="1670050" cy="15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3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4957-9999-4CE1-A769-5000ABBE6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thoughts on Oversight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731ED-FA51-4504-B04D-6DB2B2984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hard to be a supervisor! Board members, and particularly board officers, should make it part of their own work plan to build their skills in this area through mentorships, coaching, training or other guidance</a:t>
            </a:r>
          </a:p>
          <a:p>
            <a:r>
              <a:rPr lang="en-US" b="1" dirty="0"/>
              <a:t>Every Board with employees should have Directors &amp; Officers (D &amp; O) insurance – </a:t>
            </a:r>
            <a:r>
              <a:rPr lang="en-US" dirty="0"/>
              <a:t>make sure your board does</a:t>
            </a:r>
          </a:p>
          <a:p>
            <a:r>
              <a:rPr lang="en-US" dirty="0"/>
              <a:t>Cooperative development Centers, CDF, and others in the co-op community can provide help and guidance in this area</a:t>
            </a:r>
          </a:p>
        </p:txBody>
      </p:sp>
      <p:pic>
        <p:nvPicPr>
          <p:cNvPr id="4" name="Content Placeholder 10">
            <a:extLst>
              <a:ext uri="{FF2B5EF4-FFF2-40B4-BE49-F238E27FC236}">
                <a16:creationId xmlns:a16="http://schemas.microsoft.com/office/drawing/2014/main" id="{C7669906-626E-4A4E-B7B8-B61A312E3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8650" y="474004"/>
            <a:ext cx="1670050" cy="15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7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Homecare webinar 1 Roles and Responsibilities draft 10.22</Template>
  <TotalTime>1583</TotalTime>
  <Words>1018</Words>
  <Application>Microsoft Office PowerPoint</Application>
  <PresentationFormat>Widescreen</PresentationFormat>
  <Paragraphs>95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</vt:lpstr>
      <vt:lpstr>Office Theme</vt:lpstr>
      <vt:lpstr>What You Should Know: An Introduction for Cooperative Board Members</vt:lpstr>
      <vt:lpstr>What is the Role of the Board vs Management?</vt:lpstr>
      <vt:lpstr>What is the same?</vt:lpstr>
      <vt:lpstr>How can this all work in a  worker-owned cooperative?</vt:lpstr>
      <vt:lpstr>TEAM WORK</vt:lpstr>
      <vt:lpstr>APPROPRIATE OVERSIGHT</vt:lpstr>
      <vt:lpstr>APPROPRIATE OVERSIGHT cont. </vt:lpstr>
      <vt:lpstr>APPROPRIATE OVERSIGHT cont.</vt:lpstr>
      <vt:lpstr>A few more thoughts on Oversight . . </vt:lpstr>
      <vt:lpstr>COMMUNICATION &amp; INFORMATION</vt:lpstr>
      <vt:lpstr>What are some good questions?</vt:lpstr>
      <vt:lpstr>A sound board/manager relationship: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Should Know: An Introduction for Cooperative Board Members</dc:title>
  <dc:creator>M Lund</dc:creator>
  <cp:lastModifiedBy>M Lund</cp:lastModifiedBy>
  <cp:revision>24</cp:revision>
  <dcterms:created xsi:type="dcterms:W3CDTF">2019-10-24T21:06:33Z</dcterms:created>
  <dcterms:modified xsi:type="dcterms:W3CDTF">2019-12-06T21:06:59Z</dcterms:modified>
</cp:coreProperties>
</file>